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7.xml" ContentType="application/vnd.openxmlformats-officedocument.theme+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28.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29.xml" ContentType="application/vnd.openxmlformats-officedocument.theme+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theme/theme30.xml" ContentType="application/vnd.openxmlformats-officedocument.theme+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theme/theme31.xml" ContentType="application/vnd.openxmlformats-officedocument.theme+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theme/theme32.xml" ContentType="application/vnd.openxmlformats-officedocument.theme+xml"/>
  <Override PartName="/ppt/theme/theme3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708" r:id="rId4"/>
    <p:sldMasterId id="2147483720" r:id="rId5"/>
    <p:sldMasterId id="2147483732" r:id="rId6"/>
    <p:sldMasterId id="2147483744" r:id="rId7"/>
    <p:sldMasterId id="2147483768" r:id="rId8"/>
    <p:sldMasterId id="2147483792" r:id="rId9"/>
    <p:sldMasterId id="2147483816" r:id="rId10"/>
    <p:sldMasterId id="2147483828" r:id="rId11"/>
    <p:sldMasterId id="2147483840" r:id="rId12"/>
    <p:sldMasterId id="2147483852" r:id="rId13"/>
    <p:sldMasterId id="2147483864" r:id="rId14"/>
    <p:sldMasterId id="2147483888" r:id="rId15"/>
    <p:sldMasterId id="2147483936" r:id="rId16"/>
    <p:sldMasterId id="2147483948" r:id="rId17"/>
    <p:sldMasterId id="2147483960" r:id="rId18"/>
    <p:sldMasterId id="2147483972" r:id="rId19"/>
    <p:sldMasterId id="2147483984" r:id="rId20"/>
    <p:sldMasterId id="2147483996" r:id="rId21"/>
    <p:sldMasterId id="2147484008" r:id="rId22"/>
    <p:sldMasterId id="2147484020" r:id="rId23"/>
    <p:sldMasterId id="2147484044" r:id="rId24"/>
    <p:sldMasterId id="2147484056" r:id="rId25"/>
    <p:sldMasterId id="2147484068" r:id="rId26"/>
    <p:sldMasterId id="2147484080" r:id="rId27"/>
    <p:sldMasterId id="2147484092" r:id="rId28"/>
    <p:sldMasterId id="2147484104" r:id="rId29"/>
    <p:sldMasterId id="2147484116" r:id="rId30"/>
    <p:sldMasterId id="2147484128" r:id="rId31"/>
    <p:sldMasterId id="2147484140" r:id="rId32"/>
  </p:sldMasterIdLst>
  <p:notesMasterIdLst>
    <p:notesMasterId r:id="rId154"/>
  </p:notesMasterIdLst>
  <p:sldIdLst>
    <p:sldId id="256" r:id="rId33"/>
    <p:sldId id="450" r:id="rId34"/>
    <p:sldId id="451" r:id="rId35"/>
    <p:sldId id="362" r:id="rId36"/>
    <p:sldId id="390" r:id="rId37"/>
    <p:sldId id="391" r:id="rId38"/>
    <p:sldId id="389" r:id="rId39"/>
    <p:sldId id="261" r:id="rId40"/>
    <p:sldId id="263" r:id="rId41"/>
    <p:sldId id="265" r:id="rId42"/>
    <p:sldId id="270" r:id="rId43"/>
    <p:sldId id="273" r:id="rId44"/>
    <p:sldId id="274" r:id="rId45"/>
    <p:sldId id="281" r:id="rId46"/>
    <p:sldId id="282" r:id="rId47"/>
    <p:sldId id="284" r:id="rId48"/>
    <p:sldId id="369" r:id="rId49"/>
    <p:sldId id="287" r:id="rId50"/>
    <p:sldId id="288" r:id="rId51"/>
    <p:sldId id="363" r:id="rId52"/>
    <p:sldId id="290" r:id="rId53"/>
    <p:sldId id="293" r:id="rId54"/>
    <p:sldId id="297" r:id="rId55"/>
    <p:sldId id="299" r:id="rId56"/>
    <p:sldId id="301" r:id="rId57"/>
    <p:sldId id="367" r:id="rId58"/>
    <p:sldId id="302" r:id="rId59"/>
    <p:sldId id="304" r:id="rId60"/>
    <p:sldId id="305" r:id="rId61"/>
    <p:sldId id="307" r:id="rId62"/>
    <p:sldId id="308" r:id="rId63"/>
    <p:sldId id="364" r:id="rId64"/>
    <p:sldId id="312" r:id="rId65"/>
    <p:sldId id="313" r:id="rId66"/>
    <p:sldId id="314" r:id="rId67"/>
    <p:sldId id="388" r:id="rId68"/>
    <p:sldId id="316" r:id="rId69"/>
    <p:sldId id="392" r:id="rId70"/>
    <p:sldId id="318" r:id="rId71"/>
    <p:sldId id="365" r:id="rId72"/>
    <p:sldId id="322" r:id="rId73"/>
    <p:sldId id="323" r:id="rId74"/>
    <p:sldId id="324" r:id="rId75"/>
    <p:sldId id="326" r:id="rId76"/>
    <p:sldId id="328" r:id="rId77"/>
    <p:sldId id="329" r:id="rId78"/>
    <p:sldId id="330" r:id="rId79"/>
    <p:sldId id="333" r:id="rId80"/>
    <p:sldId id="368" r:id="rId81"/>
    <p:sldId id="334" r:id="rId82"/>
    <p:sldId id="370" r:id="rId83"/>
    <p:sldId id="342" r:id="rId84"/>
    <p:sldId id="343" r:id="rId85"/>
    <p:sldId id="366" r:id="rId86"/>
    <p:sldId id="345" r:id="rId87"/>
    <p:sldId id="347" r:id="rId88"/>
    <p:sldId id="349" r:id="rId89"/>
    <p:sldId id="393" r:id="rId90"/>
    <p:sldId id="394" r:id="rId91"/>
    <p:sldId id="354" r:id="rId92"/>
    <p:sldId id="356" r:id="rId93"/>
    <p:sldId id="360" r:id="rId94"/>
    <p:sldId id="371" r:id="rId95"/>
    <p:sldId id="372" r:id="rId96"/>
    <p:sldId id="373" r:id="rId97"/>
    <p:sldId id="374" r:id="rId98"/>
    <p:sldId id="375" r:id="rId99"/>
    <p:sldId id="376" r:id="rId100"/>
    <p:sldId id="377" r:id="rId101"/>
    <p:sldId id="378" r:id="rId102"/>
    <p:sldId id="379" r:id="rId103"/>
    <p:sldId id="380" r:id="rId104"/>
    <p:sldId id="381" r:id="rId105"/>
    <p:sldId id="382" r:id="rId106"/>
    <p:sldId id="383" r:id="rId107"/>
    <p:sldId id="384" r:id="rId108"/>
    <p:sldId id="385" r:id="rId109"/>
    <p:sldId id="386" r:id="rId110"/>
    <p:sldId id="387" r:id="rId111"/>
    <p:sldId id="402" r:id="rId112"/>
    <p:sldId id="430" r:id="rId113"/>
    <p:sldId id="431" r:id="rId114"/>
    <p:sldId id="432" r:id="rId115"/>
    <p:sldId id="442" r:id="rId116"/>
    <p:sldId id="433" r:id="rId117"/>
    <p:sldId id="403" r:id="rId118"/>
    <p:sldId id="404" r:id="rId119"/>
    <p:sldId id="405" r:id="rId120"/>
    <p:sldId id="406" r:id="rId121"/>
    <p:sldId id="407" r:id="rId122"/>
    <p:sldId id="408" r:id="rId123"/>
    <p:sldId id="409" r:id="rId124"/>
    <p:sldId id="410" r:id="rId125"/>
    <p:sldId id="411" r:id="rId126"/>
    <p:sldId id="412" r:id="rId127"/>
    <p:sldId id="413" r:id="rId128"/>
    <p:sldId id="414" r:id="rId129"/>
    <p:sldId id="415" r:id="rId130"/>
    <p:sldId id="416" r:id="rId131"/>
    <p:sldId id="417" r:id="rId132"/>
    <p:sldId id="418" r:id="rId133"/>
    <p:sldId id="419" r:id="rId134"/>
    <p:sldId id="420" r:id="rId135"/>
    <p:sldId id="421" r:id="rId136"/>
    <p:sldId id="422" r:id="rId137"/>
    <p:sldId id="423" r:id="rId138"/>
    <p:sldId id="424" r:id="rId139"/>
    <p:sldId id="446" r:id="rId140"/>
    <p:sldId id="425" r:id="rId141"/>
    <p:sldId id="426" r:id="rId142"/>
    <p:sldId id="427" r:id="rId143"/>
    <p:sldId id="447" r:id="rId144"/>
    <p:sldId id="435" r:id="rId145"/>
    <p:sldId id="439" r:id="rId146"/>
    <p:sldId id="440" r:id="rId147"/>
    <p:sldId id="448" r:id="rId148"/>
    <p:sldId id="436" r:id="rId149"/>
    <p:sldId id="438" r:id="rId150"/>
    <p:sldId id="441" r:id="rId151"/>
    <p:sldId id="434" r:id="rId152"/>
    <p:sldId id="429" r:id="rId15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94660"/>
  </p:normalViewPr>
  <p:slideViewPr>
    <p:cSldViewPr>
      <p:cViewPr varScale="1">
        <p:scale>
          <a:sx n="69" d="100"/>
          <a:sy n="69" d="100"/>
        </p:scale>
        <p:origin x="-142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85.xml"/><Relationship Id="rId21" Type="http://schemas.openxmlformats.org/officeDocument/2006/relationships/slideMaster" Target="slideMasters/slideMaster21.xml"/><Relationship Id="rId42" Type="http://schemas.openxmlformats.org/officeDocument/2006/relationships/slide" Target="slides/slide10.xml"/><Relationship Id="rId63" Type="http://schemas.openxmlformats.org/officeDocument/2006/relationships/slide" Target="slides/slide31.xml"/><Relationship Id="rId84" Type="http://schemas.openxmlformats.org/officeDocument/2006/relationships/slide" Target="slides/slide52.xml"/><Relationship Id="rId138" Type="http://schemas.openxmlformats.org/officeDocument/2006/relationships/slide" Target="slides/slide106.xml"/><Relationship Id="rId107" Type="http://schemas.openxmlformats.org/officeDocument/2006/relationships/slide" Target="slides/slide75.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53" Type="http://schemas.openxmlformats.org/officeDocument/2006/relationships/slide" Target="slides/slide21.xml"/><Relationship Id="rId74" Type="http://schemas.openxmlformats.org/officeDocument/2006/relationships/slide" Target="slides/slide42.xml"/><Relationship Id="rId128" Type="http://schemas.openxmlformats.org/officeDocument/2006/relationships/slide" Target="slides/slide96.xml"/><Relationship Id="rId149" Type="http://schemas.openxmlformats.org/officeDocument/2006/relationships/slide" Target="slides/slide117.xml"/><Relationship Id="rId5" Type="http://schemas.openxmlformats.org/officeDocument/2006/relationships/slideMaster" Target="slideMasters/slideMaster5.xml"/><Relationship Id="rId95" Type="http://schemas.openxmlformats.org/officeDocument/2006/relationships/slide" Target="slides/slide63.xml"/><Relationship Id="rId22" Type="http://schemas.openxmlformats.org/officeDocument/2006/relationships/slideMaster" Target="slideMasters/slideMaster22.xml"/><Relationship Id="rId43" Type="http://schemas.openxmlformats.org/officeDocument/2006/relationships/slide" Target="slides/slide11.xml"/><Relationship Id="rId64" Type="http://schemas.openxmlformats.org/officeDocument/2006/relationships/slide" Target="slides/slide32.xml"/><Relationship Id="rId118" Type="http://schemas.openxmlformats.org/officeDocument/2006/relationships/slide" Target="slides/slide86.xml"/><Relationship Id="rId139" Type="http://schemas.openxmlformats.org/officeDocument/2006/relationships/slide" Target="slides/slide107.xml"/><Relationship Id="rId80" Type="http://schemas.openxmlformats.org/officeDocument/2006/relationships/slide" Target="slides/slide48.xml"/><Relationship Id="rId85" Type="http://schemas.openxmlformats.org/officeDocument/2006/relationships/slide" Target="slides/slide53.xml"/><Relationship Id="rId150" Type="http://schemas.openxmlformats.org/officeDocument/2006/relationships/slide" Target="slides/slide118.xml"/><Relationship Id="rId155" Type="http://schemas.openxmlformats.org/officeDocument/2006/relationships/presProps" Target="presProps.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 Target="slides/slide1.xml"/><Relationship Id="rId38" Type="http://schemas.openxmlformats.org/officeDocument/2006/relationships/slide" Target="slides/slide6.xml"/><Relationship Id="rId59" Type="http://schemas.openxmlformats.org/officeDocument/2006/relationships/slide" Target="slides/slide27.xml"/><Relationship Id="rId103" Type="http://schemas.openxmlformats.org/officeDocument/2006/relationships/slide" Target="slides/slide71.xml"/><Relationship Id="rId108" Type="http://schemas.openxmlformats.org/officeDocument/2006/relationships/slide" Target="slides/slide76.xml"/><Relationship Id="rId124" Type="http://schemas.openxmlformats.org/officeDocument/2006/relationships/slide" Target="slides/slide92.xml"/><Relationship Id="rId129" Type="http://schemas.openxmlformats.org/officeDocument/2006/relationships/slide" Target="slides/slide97.xml"/><Relationship Id="rId54" Type="http://schemas.openxmlformats.org/officeDocument/2006/relationships/slide" Target="slides/slide22.xml"/><Relationship Id="rId70" Type="http://schemas.openxmlformats.org/officeDocument/2006/relationships/slide" Target="slides/slide38.xml"/><Relationship Id="rId75" Type="http://schemas.openxmlformats.org/officeDocument/2006/relationships/slide" Target="slides/slide43.xml"/><Relationship Id="rId91" Type="http://schemas.openxmlformats.org/officeDocument/2006/relationships/slide" Target="slides/slide59.xml"/><Relationship Id="rId96" Type="http://schemas.openxmlformats.org/officeDocument/2006/relationships/slide" Target="slides/slide64.xml"/><Relationship Id="rId140" Type="http://schemas.openxmlformats.org/officeDocument/2006/relationships/slide" Target="slides/slide108.xml"/><Relationship Id="rId145" Type="http://schemas.openxmlformats.org/officeDocument/2006/relationships/slide" Target="slides/slide113.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 Target="slides/slide17.xml"/><Relationship Id="rId114" Type="http://schemas.openxmlformats.org/officeDocument/2006/relationships/slide" Target="slides/slide82.xml"/><Relationship Id="rId119" Type="http://schemas.openxmlformats.org/officeDocument/2006/relationships/slide" Target="slides/slide87.xml"/><Relationship Id="rId44" Type="http://schemas.openxmlformats.org/officeDocument/2006/relationships/slide" Target="slides/slide12.xml"/><Relationship Id="rId60" Type="http://schemas.openxmlformats.org/officeDocument/2006/relationships/slide" Target="slides/slide28.xml"/><Relationship Id="rId65" Type="http://schemas.openxmlformats.org/officeDocument/2006/relationships/slide" Target="slides/slide33.xml"/><Relationship Id="rId81" Type="http://schemas.openxmlformats.org/officeDocument/2006/relationships/slide" Target="slides/slide49.xml"/><Relationship Id="rId86" Type="http://schemas.openxmlformats.org/officeDocument/2006/relationships/slide" Target="slides/slide54.xml"/><Relationship Id="rId130" Type="http://schemas.openxmlformats.org/officeDocument/2006/relationships/slide" Target="slides/slide98.xml"/><Relationship Id="rId135" Type="http://schemas.openxmlformats.org/officeDocument/2006/relationships/slide" Target="slides/slide103.xml"/><Relationship Id="rId151" Type="http://schemas.openxmlformats.org/officeDocument/2006/relationships/slide" Target="slides/slide119.xml"/><Relationship Id="rId156" Type="http://schemas.openxmlformats.org/officeDocument/2006/relationships/viewProps" Target="viewProps.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7.xml"/><Relationship Id="rId109" Type="http://schemas.openxmlformats.org/officeDocument/2006/relationships/slide" Target="slides/slide77.xml"/><Relationship Id="rId34" Type="http://schemas.openxmlformats.org/officeDocument/2006/relationships/slide" Target="slides/slide2.xml"/><Relationship Id="rId50" Type="http://schemas.openxmlformats.org/officeDocument/2006/relationships/slide" Target="slides/slide18.xml"/><Relationship Id="rId55" Type="http://schemas.openxmlformats.org/officeDocument/2006/relationships/slide" Target="slides/slide23.xml"/><Relationship Id="rId76" Type="http://schemas.openxmlformats.org/officeDocument/2006/relationships/slide" Target="slides/slide44.xml"/><Relationship Id="rId97" Type="http://schemas.openxmlformats.org/officeDocument/2006/relationships/slide" Target="slides/slide65.xml"/><Relationship Id="rId104" Type="http://schemas.openxmlformats.org/officeDocument/2006/relationships/slide" Target="slides/slide72.xml"/><Relationship Id="rId120" Type="http://schemas.openxmlformats.org/officeDocument/2006/relationships/slide" Target="slides/slide88.xml"/><Relationship Id="rId125" Type="http://schemas.openxmlformats.org/officeDocument/2006/relationships/slide" Target="slides/slide93.xml"/><Relationship Id="rId141" Type="http://schemas.openxmlformats.org/officeDocument/2006/relationships/slide" Target="slides/slide109.xml"/><Relationship Id="rId146" Type="http://schemas.openxmlformats.org/officeDocument/2006/relationships/slide" Target="slides/slide114.xml"/><Relationship Id="rId7" Type="http://schemas.openxmlformats.org/officeDocument/2006/relationships/slideMaster" Target="slideMasters/slideMaster7.xml"/><Relationship Id="rId71" Type="http://schemas.openxmlformats.org/officeDocument/2006/relationships/slide" Target="slides/slide39.xml"/><Relationship Id="rId92" Type="http://schemas.openxmlformats.org/officeDocument/2006/relationships/slide" Target="slides/slide60.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8.xml"/><Relationship Id="rId45" Type="http://schemas.openxmlformats.org/officeDocument/2006/relationships/slide" Target="slides/slide13.xml"/><Relationship Id="rId66" Type="http://schemas.openxmlformats.org/officeDocument/2006/relationships/slide" Target="slides/slide34.xml"/><Relationship Id="rId87" Type="http://schemas.openxmlformats.org/officeDocument/2006/relationships/slide" Target="slides/slide55.xml"/><Relationship Id="rId110" Type="http://schemas.openxmlformats.org/officeDocument/2006/relationships/slide" Target="slides/slide78.xml"/><Relationship Id="rId115" Type="http://schemas.openxmlformats.org/officeDocument/2006/relationships/slide" Target="slides/slide83.xml"/><Relationship Id="rId131" Type="http://schemas.openxmlformats.org/officeDocument/2006/relationships/slide" Target="slides/slide99.xml"/><Relationship Id="rId136" Type="http://schemas.openxmlformats.org/officeDocument/2006/relationships/slide" Target="slides/slide104.xml"/><Relationship Id="rId157" Type="http://schemas.openxmlformats.org/officeDocument/2006/relationships/theme" Target="theme/theme1.xml"/><Relationship Id="rId61" Type="http://schemas.openxmlformats.org/officeDocument/2006/relationships/slide" Target="slides/slide29.xml"/><Relationship Id="rId82" Type="http://schemas.openxmlformats.org/officeDocument/2006/relationships/slide" Target="slides/slide50.xml"/><Relationship Id="rId152" Type="http://schemas.openxmlformats.org/officeDocument/2006/relationships/slide" Target="slides/slide120.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 Target="slides/slide3.xml"/><Relationship Id="rId56" Type="http://schemas.openxmlformats.org/officeDocument/2006/relationships/slide" Target="slides/slide24.xml"/><Relationship Id="rId77" Type="http://schemas.openxmlformats.org/officeDocument/2006/relationships/slide" Target="slides/slide45.xml"/><Relationship Id="rId100" Type="http://schemas.openxmlformats.org/officeDocument/2006/relationships/slide" Target="slides/slide68.xml"/><Relationship Id="rId105" Type="http://schemas.openxmlformats.org/officeDocument/2006/relationships/slide" Target="slides/slide73.xml"/><Relationship Id="rId126" Type="http://schemas.openxmlformats.org/officeDocument/2006/relationships/slide" Target="slides/slide94.xml"/><Relationship Id="rId147" Type="http://schemas.openxmlformats.org/officeDocument/2006/relationships/slide" Target="slides/slide115.xml"/><Relationship Id="rId8" Type="http://schemas.openxmlformats.org/officeDocument/2006/relationships/slideMaster" Target="slideMasters/slideMaster8.xml"/><Relationship Id="rId51" Type="http://schemas.openxmlformats.org/officeDocument/2006/relationships/slide" Target="slides/slide19.xml"/><Relationship Id="rId72" Type="http://schemas.openxmlformats.org/officeDocument/2006/relationships/slide" Target="slides/slide40.xml"/><Relationship Id="rId93" Type="http://schemas.openxmlformats.org/officeDocument/2006/relationships/slide" Target="slides/slide61.xml"/><Relationship Id="rId98" Type="http://schemas.openxmlformats.org/officeDocument/2006/relationships/slide" Target="slides/slide66.xml"/><Relationship Id="rId121" Type="http://schemas.openxmlformats.org/officeDocument/2006/relationships/slide" Target="slides/slide89.xml"/><Relationship Id="rId142" Type="http://schemas.openxmlformats.org/officeDocument/2006/relationships/slide" Target="slides/slide110.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14.xml"/><Relationship Id="rId67" Type="http://schemas.openxmlformats.org/officeDocument/2006/relationships/slide" Target="slides/slide35.xml"/><Relationship Id="rId116" Type="http://schemas.openxmlformats.org/officeDocument/2006/relationships/slide" Target="slides/slide84.xml"/><Relationship Id="rId137" Type="http://schemas.openxmlformats.org/officeDocument/2006/relationships/slide" Target="slides/slide105.xml"/><Relationship Id="rId158" Type="http://schemas.openxmlformats.org/officeDocument/2006/relationships/tableStyles" Target="tableStyles.xml"/><Relationship Id="rId20" Type="http://schemas.openxmlformats.org/officeDocument/2006/relationships/slideMaster" Target="slideMasters/slideMaster20.xml"/><Relationship Id="rId41" Type="http://schemas.openxmlformats.org/officeDocument/2006/relationships/slide" Target="slides/slide9.xml"/><Relationship Id="rId62" Type="http://schemas.openxmlformats.org/officeDocument/2006/relationships/slide" Target="slides/slide30.xml"/><Relationship Id="rId83" Type="http://schemas.openxmlformats.org/officeDocument/2006/relationships/slide" Target="slides/slide51.xml"/><Relationship Id="rId88" Type="http://schemas.openxmlformats.org/officeDocument/2006/relationships/slide" Target="slides/slide56.xml"/><Relationship Id="rId111" Type="http://schemas.openxmlformats.org/officeDocument/2006/relationships/slide" Target="slides/slide79.xml"/><Relationship Id="rId132" Type="http://schemas.openxmlformats.org/officeDocument/2006/relationships/slide" Target="slides/slide100.xml"/><Relationship Id="rId153" Type="http://schemas.openxmlformats.org/officeDocument/2006/relationships/slide" Target="slides/slide121.xml"/><Relationship Id="rId15" Type="http://schemas.openxmlformats.org/officeDocument/2006/relationships/slideMaster" Target="slideMasters/slideMaster15.xml"/><Relationship Id="rId36" Type="http://schemas.openxmlformats.org/officeDocument/2006/relationships/slide" Target="slides/slide4.xml"/><Relationship Id="rId57" Type="http://schemas.openxmlformats.org/officeDocument/2006/relationships/slide" Target="slides/slide25.xml"/><Relationship Id="rId106" Type="http://schemas.openxmlformats.org/officeDocument/2006/relationships/slide" Target="slides/slide74.xml"/><Relationship Id="rId127" Type="http://schemas.openxmlformats.org/officeDocument/2006/relationships/slide" Target="slides/slide95.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 Target="slides/slide20.xml"/><Relationship Id="rId73" Type="http://schemas.openxmlformats.org/officeDocument/2006/relationships/slide" Target="slides/slide41.xml"/><Relationship Id="rId78" Type="http://schemas.openxmlformats.org/officeDocument/2006/relationships/slide" Target="slides/slide46.xml"/><Relationship Id="rId94" Type="http://schemas.openxmlformats.org/officeDocument/2006/relationships/slide" Target="slides/slide62.xml"/><Relationship Id="rId99" Type="http://schemas.openxmlformats.org/officeDocument/2006/relationships/slide" Target="slides/slide67.xml"/><Relationship Id="rId101" Type="http://schemas.openxmlformats.org/officeDocument/2006/relationships/slide" Target="slides/slide69.xml"/><Relationship Id="rId122" Type="http://schemas.openxmlformats.org/officeDocument/2006/relationships/slide" Target="slides/slide90.xml"/><Relationship Id="rId143" Type="http://schemas.openxmlformats.org/officeDocument/2006/relationships/slide" Target="slides/slide111.xml"/><Relationship Id="rId148" Type="http://schemas.openxmlformats.org/officeDocument/2006/relationships/slide" Target="slides/slide116.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Master" Target="slideMasters/slideMaster26.xml"/><Relationship Id="rId47" Type="http://schemas.openxmlformats.org/officeDocument/2006/relationships/slide" Target="slides/slide15.xml"/><Relationship Id="rId68" Type="http://schemas.openxmlformats.org/officeDocument/2006/relationships/slide" Target="slides/slide36.xml"/><Relationship Id="rId89" Type="http://schemas.openxmlformats.org/officeDocument/2006/relationships/slide" Target="slides/slide57.xml"/><Relationship Id="rId112" Type="http://schemas.openxmlformats.org/officeDocument/2006/relationships/slide" Target="slides/slide80.xml"/><Relationship Id="rId133" Type="http://schemas.openxmlformats.org/officeDocument/2006/relationships/slide" Target="slides/slide101.xml"/><Relationship Id="rId154" Type="http://schemas.openxmlformats.org/officeDocument/2006/relationships/notesMaster" Target="notesMasters/notesMaster1.xml"/><Relationship Id="rId16" Type="http://schemas.openxmlformats.org/officeDocument/2006/relationships/slideMaster" Target="slideMasters/slideMaster16.xml"/><Relationship Id="rId37" Type="http://schemas.openxmlformats.org/officeDocument/2006/relationships/slide" Target="slides/slide5.xml"/><Relationship Id="rId58" Type="http://schemas.openxmlformats.org/officeDocument/2006/relationships/slide" Target="slides/slide26.xml"/><Relationship Id="rId79" Type="http://schemas.openxmlformats.org/officeDocument/2006/relationships/slide" Target="slides/slide47.xml"/><Relationship Id="rId102" Type="http://schemas.openxmlformats.org/officeDocument/2006/relationships/slide" Target="slides/slide70.xml"/><Relationship Id="rId123" Type="http://schemas.openxmlformats.org/officeDocument/2006/relationships/slide" Target="slides/slide91.xml"/><Relationship Id="rId144" Type="http://schemas.openxmlformats.org/officeDocument/2006/relationships/slide" Target="slides/slide112.xml"/><Relationship Id="rId90" Type="http://schemas.openxmlformats.org/officeDocument/2006/relationships/slide" Target="slides/slide58.xml"/><Relationship Id="rId27" Type="http://schemas.openxmlformats.org/officeDocument/2006/relationships/slideMaster" Target="slideMasters/slideMaster27.xml"/><Relationship Id="rId48" Type="http://schemas.openxmlformats.org/officeDocument/2006/relationships/slide" Target="slides/slide16.xml"/><Relationship Id="rId69" Type="http://schemas.openxmlformats.org/officeDocument/2006/relationships/slide" Target="slides/slide37.xml"/><Relationship Id="rId113" Type="http://schemas.openxmlformats.org/officeDocument/2006/relationships/slide" Target="slides/slide81.xml"/><Relationship Id="rId134" Type="http://schemas.openxmlformats.org/officeDocument/2006/relationships/slide" Target="slides/slide10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AABF5E-A48B-4086-A8A9-17E720FC6BB8}" type="datetimeFigureOut">
              <a:rPr lang="tr-TR" smtClean="0"/>
              <a:t>10.02.2017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D960B7-C4D7-4AD9-BDF7-EF5DE6872B3D}" type="slidenum">
              <a:rPr lang="tr-TR" smtClean="0"/>
              <a:t>‹#›</a:t>
            </a:fld>
            <a:endParaRPr lang="tr-TR"/>
          </a:p>
        </p:txBody>
      </p:sp>
    </p:spTree>
    <p:extLst>
      <p:ext uri="{BB962C8B-B14F-4D97-AF65-F5344CB8AC3E}">
        <p14:creationId xmlns:p14="http://schemas.microsoft.com/office/powerpoint/2010/main" val="1121485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BD960B7-C4D7-4AD9-BDF7-EF5DE6872B3D}" type="slidenum">
              <a:rPr lang="tr-TR" smtClean="0"/>
              <a:t>1</a:t>
            </a:fld>
            <a:endParaRPr lang="tr-TR"/>
          </a:p>
        </p:txBody>
      </p:sp>
    </p:spTree>
    <p:extLst>
      <p:ext uri="{BB962C8B-B14F-4D97-AF65-F5344CB8AC3E}">
        <p14:creationId xmlns:p14="http://schemas.microsoft.com/office/powerpoint/2010/main" val="3326830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BD960B7-C4D7-4AD9-BDF7-EF5DE6872B3D}" type="slidenum">
              <a:rPr lang="tr-TR" smtClean="0">
                <a:solidFill>
                  <a:prstClr val="black"/>
                </a:solidFill>
              </a:rPr>
              <a:pPr/>
              <a:t>2</a:t>
            </a:fld>
            <a:endParaRPr lang="tr-TR">
              <a:solidFill>
                <a:prstClr val="black"/>
              </a:solidFill>
            </a:endParaRPr>
          </a:p>
        </p:txBody>
      </p:sp>
    </p:spTree>
    <p:extLst>
      <p:ext uri="{BB962C8B-B14F-4D97-AF65-F5344CB8AC3E}">
        <p14:creationId xmlns:p14="http://schemas.microsoft.com/office/powerpoint/2010/main" val="3326830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BD960B7-C4D7-4AD9-BDF7-EF5DE6872B3D}" type="slidenum">
              <a:rPr lang="tr-TR" smtClean="0">
                <a:solidFill>
                  <a:prstClr val="black"/>
                </a:solidFill>
              </a:rPr>
              <a:pPr/>
              <a:t>69</a:t>
            </a:fld>
            <a:endParaRPr lang="tr-TR">
              <a:solidFill>
                <a:prstClr val="black"/>
              </a:solidFill>
            </a:endParaRPr>
          </a:p>
        </p:txBody>
      </p:sp>
    </p:spTree>
    <p:extLst>
      <p:ext uri="{BB962C8B-B14F-4D97-AF65-F5344CB8AC3E}">
        <p14:creationId xmlns:p14="http://schemas.microsoft.com/office/powerpoint/2010/main" val="772699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BD960B7-C4D7-4AD9-BDF7-EF5DE6872B3D}" type="slidenum">
              <a:rPr lang="tr-TR" smtClean="0">
                <a:solidFill>
                  <a:prstClr val="black"/>
                </a:solidFill>
              </a:rPr>
              <a:pPr/>
              <a:t>121</a:t>
            </a:fld>
            <a:endParaRPr lang="tr-TR">
              <a:solidFill>
                <a:prstClr val="black"/>
              </a:solidFill>
            </a:endParaRPr>
          </a:p>
        </p:txBody>
      </p:sp>
    </p:spTree>
    <p:extLst>
      <p:ext uri="{BB962C8B-B14F-4D97-AF65-F5344CB8AC3E}">
        <p14:creationId xmlns:p14="http://schemas.microsoft.com/office/powerpoint/2010/main" val="3326830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t>10.02.2017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1015242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t>10.02.2017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82886284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2299595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4744194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8073377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8423855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6923743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2170758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63836454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6696462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88959965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34856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t>10.02.2017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318615496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97519005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6607667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5331286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6443357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0770169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5895764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9046349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4082104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24764707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40411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078068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1063076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6487565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37285658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7526528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5884333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03253273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9026722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2567474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78332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7041907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88764862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372431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1413445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0479794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336281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16926782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3238492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9416739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7848426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1999420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04260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03877460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34019296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8617708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3656678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30129624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74658419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73014718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760554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6271622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9548225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208959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0368745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34046385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0435358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297353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04284286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3716490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9280555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7894487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4884455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0127306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1159761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10325577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77621180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3732278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94838890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8407011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94977055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6972594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2796211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79356997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88868474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16363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90844602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78151929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5661985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57560544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2103401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71486311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91946379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1338474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4561127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6694333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6578273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5985917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38901593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2383742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7211260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4669497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09745387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5252078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8286851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8261666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48965124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606617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5774813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2921456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1177590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4237165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30611805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0954948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36005513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7960196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12626076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4296493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97531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t>10.02.2017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3869045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53694738"/>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227498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9964050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1472306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2647865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2407323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5455756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5373381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0312582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47334977"/>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360425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4357448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48770997"/>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050379648"/>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53995234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46624509"/>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78869749"/>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286777836"/>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955451929"/>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5726970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15265925"/>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956591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71786886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39179205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4530145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20386419"/>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44825304"/>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811031886"/>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99798584"/>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6653923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2340304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413962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428182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781975754"/>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41007054"/>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99796407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1430200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25676344"/>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610349361"/>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9807199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485122648"/>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44286782"/>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85412366"/>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701311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21182002"/>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54788972"/>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755805237"/>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91797071"/>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52436058"/>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79432125"/>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41632604"/>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51236458"/>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72606211"/>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596178877"/>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995462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06287068"/>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34175874"/>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61204376"/>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11220703"/>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390048454"/>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857035967"/>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854443454"/>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17799142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41099810"/>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759756275"/>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61441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83107118"/>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09678648"/>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48604133"/>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9824170"/>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3697512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6242128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9611312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88316939"/>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59162592"/>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899937680"/>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261175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43984423"/>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873590622"/>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21231403"/>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32891498"/>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12447421"/>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022849643"/>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64536263"/>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58849167"/>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61269040"/>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47563099"/>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694818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325703843"/>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71806140"/>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80013300"/>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524530838"/>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98812395"/>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33431472"/>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99261434"/>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185053132"/>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64176599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50112336"/>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352365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88356387"/>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03097733"/>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787760725"/>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96133521"/>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09810375"/>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20502596"/>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84381901"/>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55529279"/>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520863718"/>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42121610"/>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72489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t>10.02.2017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6426447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593905639"/>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82448182"/>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21161138"/>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30863865"/>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92798245"/>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76010367"/>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84614468"/>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37093612"/>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593147995"/>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21809954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741580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044369105"/>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31680470"/>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139028480"/>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287800642"/>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67337763"/>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5756447"/>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58140618"/>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73532688"/>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08780720"/>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981522693"/>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798544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633393413"/>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62570590"/>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14088279"/>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8546138"/>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54098532"/>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88416828"/>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9282148"/>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93919482"/>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869362275"/>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83445467"/>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3056704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76550201"/>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01715833"/>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679448491"/>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49648083"/>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172948498"/>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52043739"/>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04056486"/>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818759839"/>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84724050"/>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710311223"/>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5539692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364385421"/>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736631537"/>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003287642"/>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882529070"/>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03850391"/>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62660624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22940812"/>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738175925"/>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77234136"/>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6816176"/>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490659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391296184"/>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61189862"/>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16988815"/>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742696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652896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7724915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303082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76072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t>10.02.2017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42267106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175404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657892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314328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202286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151750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5556797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242549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0065380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466182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68232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t>10.02.2017</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38713673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7027932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76395738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284182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8019069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5773111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4150294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770273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402101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1843982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17780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t>10.02.2017</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232119884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15509523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1022004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049198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0502145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6581298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484084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7718599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2482470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53942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590214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t>10.02.2017</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11239533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2093919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1382253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41148812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4343367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38908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505425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68118488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146154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274211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9587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t>10.02.2017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30466085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8831258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25112526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5298287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947531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2654298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78993259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5020735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9878636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8063090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309014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t>10.02.2017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4F5C823-D9AA-4811-9BFE-3600A5AF50C3}" type="slidenum">
              <a:rPr lang="tr-TR" smtClean="0"/>
              <a:t>‹#›</a:t>
            </a:fld>
            <a:endParaRPr lang="tr-TR"/>
          </a:p>
        </p:txBody>
      </p:sp>
    </p:spTree>
    <p:extLst>
      <p:ext uri="{BB962C8B-B14F-4D97-AF65-F5344CB8AC3E}">
        <p14:creationId xmlns:p14="http://schemas.microsoft.com/office/powerpoint/2010/main" val="179504347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8222999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2898616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26132759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4496037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8376637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2266124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5796196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21263187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91655142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918299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7.xml"/><Relationship Id="rId3" Type="http://schemas.openxmlformats.org/officeDocument/2006/relationships/slideLayout" Target="../slideLayouts/slideLayout322.xml"/><Relationship Id="rId7" Type="http://schemas.openxmlformats.org/officeDocument/2006/relationships/slideLayout" Target="../slideLayouts/slideLayout326.xml"/><Relationship Id="rId12" Type="http://schemas.openxmlformats.org/officeDocument/2006/relationships/theme" Target="../theme/theme30.xml"/><Relationship Id="rId2" Type="http://schemas.openxmlformats.org/officeDocument/2006/relationships/slideLayout" Target="../slideLayouts/slideLayout321.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5" Type="http://schemas.openxmlformats.org/officeDocument/2006/relationships/slideLayout" Target="../slideLayouts/slideLayout324.xml"/><Relationship Id="rId10" Type="http://schemas.openxmlformats.org/officeDocument/2006/relationships/slideLayout" Target="../slideLayouts/slideLayout329.xml"/><Relationship Id="rId4" Type="http://schemas.openxmlformats.org/officeDocument/2006/relationships/slideLayout" Target="../slideLayouts/slideLayout323.xml"/><Relationship Id="rId9" Type="http://schemas.openxmlformats.org/officeDocument/2006/relationships/slideLayout" Target="../slideLayouts/slideLayout328.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8.xml"/><Relationship Id="rId3" Type="http://schemas.openxmlformats.org/officeDocument/2006/relationships/slideLayout" Target="../slideLayouts/slideLayout333.xml"/><Relationship Id="rId7" Type="http://schemas.openxmlformats.org/officeDocument/2006/relationships/slideLayout" Target="../slideLayouts/slideLayout337.xml"/><Relationship Id="rId12" Type="http://schemas.openxmlformats.org/officeDocument/2006/relationships/theme" Target="../theme/theme31.xml"/><Relationship Id="rId2" Type="http://schemas.openxmlformats.org/officeDocument/2006/relationships/slideLayout" Target="../slideLayouts/slideLayout332.xml"/><Relationship Id="rId1" Type="http://schemas.openxmlformats.org/officeDocument/2006/relationships/slideLayout" Target="../slideLayouts/slideLayout331.xml"/><Relationship Id="rId6" Type="http://schemas.openxmlformats.org/officeDocument/2006/relationships/slideLayout" Target="../slideLayouts/slideLayout336.xml"/><Relationship Id="rId11" Type="http://schemas.openxmlformats.org/officeDocument/2006/relationships/slideLayout" Target="../slideLayouts/slideLayout341.xml"/><Relationship Id="rId5" Type="http://schemas.openxmlformats.org/officeDocument/2006/relationships/slideLayout" Target="../slideLayouts/slideLayout335.xml"/><Relationship Id="rId10" Type="http://schemas.openxmlformats.org/officeDocument/2006/relationships/slideLayout" Target="../slideLayouts/slideLayout340.xml"/><Relationship Id="rId4" Type="http://schemas.openxmlformats.org/officeDocument/2006/relationships/slideLayout" Target="../slideLayouts/slideLayout334.xml"/><Relationship Id="rId9" Type="http://schemas.openxmlformats.org/officeDocument/2006/relationships/slideLayout" Target="../slideLayouts/slideLayout339.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9.xml"/><Relationship Id="rId3" Type="http://schemas.openxmlformats.org/officeDocument/2006/relationships/slideLayout" Target="../slideLayouts/slideLayout344.xml"/><Relationship Id="rId7" Type="http://schemas.openxmlformats.org/officeDocument/2006/relationships/slideLayout" Target="../slideLayouts/slideLayout348.xml"/><Relationship Id="rId12" Type="http://schemas.openxmlformats.org/officeDocument/2006/relationships/theme" Target="../theme/theme32.xml"/><Relationship Id="rId2" Type="http://schemas.openxmlformats.org/officeDocument/2006/relationships/slideLayout" Target="../slideLayouts/slideLayout343.xml"/><Relationship Id="rId1" Type="http://schemas.openxmlformats.org/officeDocument/2006/relationships/slideLayout" Target="../slideLayouts/slideLayout342.xml"/><Relationship Id="rId6" Type="http://schemas.openxmlformats.org/officeDocument/2006/relationships/slideLayout" Target="../slideLayouts/slideLayout347.xml"/><Relationship Id="rId11" Type="http://schemas.openxmlformats.org/officeDocument/2006/relationships/slideLayout" Target="../slideLayouts/slideLayout352.xml"/><Relationship Id="rId5" Type="http://schemas.openxmlformats.org/officeDocument/2006/relationships/slideLayout" Target="../slideLayouts/slideLayout346.xml"/><Relationship Id="rId10" Type="http://schemas.openxmlformats.org/officeDocument/2006/relationships/slideLayout" Target="../slideLayouts/slideLayout351.xml"/><Relationship Id="rId4" Type="http://schemas.openxmlformats.org/officeDocument/2006/relationships/slideLayout" Target="../slideLayouts/slideLayout345.xml"/><Relationship Id="rId9" Type="http://schemas.openxmlformats.org/officeDocument/2006/relationships/slideLayout" Target="../slideLayouts/slideLayout3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t>10.02.2017</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t>‹#›</a:t>
            </a:fld>
            <a:endParaRPr lang="tr-TR"/>
          </a:p>
        </p:txBody>
      </p:sp>
    </p:spTree>
    <p:extLst>
      <p:ext uri="{BB962C8B-B14F-4D97-AF65-F5344CB8AC3E}">
        <p14:creationId xmlns:p14="http://schemas.microsoft.com/office/powerpoint/2010/main" val="2521058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43604042"/>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66609628"/>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986675236"/>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232294133"/>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286088018"/>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751245760"/>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553903763"/>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85089275"/>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678778157"/>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60382510"/>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309035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643037427"/>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966392428"/>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494736787"/>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163578865"/>
      </p:ext>
    </p:extLst>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184864276"/>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53273347"/>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425827708"/>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245440487"/>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58431436"/>
      </p:ext>
    </p:extLst>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19516231"/>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11789290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88701024"/>
      </p:ext>
    </p:extLst>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824572173"/>
      </p:ext>
    </p:extLst>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915201580"/>
      </p:ext>
    </p:extLst>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93791573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91814220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99339698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619899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13996685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C5470-E625-41BC-A455-75DB52EE9DB2}" type="datetimeFigureOut">
              <a:rPr lang="tr-TR" smtClean="0">
                <a:solidFill>
                  <a:prstClr val="black">
                    <a:tint val="75000"/>
                  </a:prstClr>
                </a:solidFill>
              </a:rPr>
              <a:pPr/>
              <a:t>10.02.2017</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5C823-D9AA-4811-9BFE-3600A5AF50C3}"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380093535"/>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123.jpg"/><Relationship Id="rId1" Type="http://schemas.openxmlformats.org/officeDocument/2006/relationships/slideLayout" Target="../slideLayouts/slideLayout255.xml"/></Relationships>
</file>

<file path=ppt/slides/_rels/slide102.xml.rels><?xml version="1.0" encoding="UTF-8" standalone="yes"?>
<Relationships xmlns="http://schemas.openxmlformats.org/package/2006/relationships"><Relationship Id="rId2" Type="http://schemas.openxmlformats.org/officeDocument/2006/relationships/image" Target="../media/image124.jp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26.jp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28.jpg"/><Relationship Id="rId1" Type="http://schemas.openxmlformats.org/officeDocument/2006/relationships/slideLayout" Target="../slideLayouts/slideLayout255.xml"/></Relationships>
</file>

<file path=ppt/slides/_rels/slide107.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129.jpg"/><Relationship Id="rId1" Type="http://schemas.openxmlformats.org/officeDocument/2006/relationships/slideLayout" Target="../slideLayouts/slideLayout255.xml"/></Relationships>
</file>

<file path=ppt/slides/_rels/slide108.xml.rels><?xml version="1.0" encoding="UTF-8" standalone="yes"?>
<Relationships xmlns="http://schemas.openxmlformats.org/package/2006/relationships"><Relationship Id="rId2" Type="http://schemas.openxmlformats.org/officeDocument/2006/relationships/image" Target="../media/image130.jpg"/><Relationship Id="rId1" Type="http://schemas.openxmlformats.org/officeDocument/2006/relationships/slideLayout" Target="../slideLayouts/slideLayout332.xml"/></Relationships>
</file>

<file path=ppt/slides/_rels/slide109.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133.jpeg"/><Relationship Id="rId1" Type="http://schemas.openxmlformats.org/officeDocument/2006/relationships/slideLayout" Target="../slideLayouts/slideLayout255.xml"/></Relationships>
</file>

<file path=ppt/slides/_rels/slide112.xml.rels><?xml version="1.0" encoding="UTF-8" standalone="yes"?>
<Relationships xmlns="http://schemas.openxmlformats.org/package/2006/relationships"><Relationship Id="rId2" Type="http://schemas.openxmlformats.org/officeDocument/2006/relationships/image" Target="../media/image134.jp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88.xml"/></Relationships>
</file>

<file path=ppt/slides/_rels/slide114.xml.rels><?xml version="1.0" encoding="UTF-8" standalone="yes"?>
<Relationships xmlns="http://schemas.openxmlformats.org/package/2006/relationships"><Relationship Id="rId2" Type="http://schemas.openxmlformats.org/officeDocument/2006/relationships/image" Target="../media/image136.jpg"/><Relationship Id="rId1" Type="http://schemas.openxmlformats.org/officeDocument/2006/relationships/slideLayout" Target="../slideLayouts/slideLayout310.xml"/></Relationships>
</file>

<file path=ppt/slides/_rels/slide115.xml.rels><?xml version="1.0" encoding="UTF-8" standalone="yes"?>
<Relationships xmlns="http://schemas.openxmlformats.org/package/2006/relationships"><Relationship Id="rId2" Type="http://schemas.openxmlformats.org/officeDocument/2006/relationships/image" Target="../media/image137.jpg"/><Relationship Id="rId1" Type="http://schemas.openxmlformats.org/officeDocument/2006/relationships/slideLayout" Target="../slideLayouts/slideLayout321.xml"/></Relationships>
</file>

<file path=ppt/slides/_rels/slide116.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88.xml"/></Relationships>
</file>

<file path=ppt/slides/_rels/slide118.xml.rels><?xml version="1.0" encoding="UTF-8" standalone="yes"?>
<Relationships xmlns="http://schemas.openxmlformats.org/package/2006/relationships"><Relationship Id="rId2" Type="http://schemas.openxmlformats.org/officeDocument/2006/relationships/image" Target="../media/image140.jpg"/><Relationship Id="rId1" Type="http://schemas.openxmlformats.org/officeDocument/2006/relationships/slideLayout" Target="../slideLayouts/slideLayout299.xml"/></Relationships>
</file>

<file path=ppt/slides/_rels/slide119.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77.xml"/></Relationships>
</file>

<file path=ppt/slides/_rels/slide1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5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jpg"/><Relationship Id="rId1" Type="http://schemas.openxmlformats.org/officeDocument/2006/relationships/slideLayout" Target="../slideLayouts/slideLayout24.xml"/><Relationship Id="rId4" Type="http://schemas.openxmlformats.org/officeDocument/2006/relationships/image" Target="../media/image25.gi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89.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43.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44.jpg"/><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79.xml"/></Relationships>
</file>

<file path=ppt/slides/_rels/slide3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5.gif"/><Relationship Id="rId1" Type="http://schemas.openxmlformats.org/officeDocument/2006/relationships/slideLayout" Target="../slideLayouts/slideLayout222.xml"/></Relationships>
</file>

<file path=ppt/slides/_rels/slide37.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90.xml"/></Relationships>
</file>

<file path=ppt/slides/_rels/slide3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78.xml"/></Relationships>
</file>

<file path=ppt/slides/_rels/slide4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00.xml"/></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01.xml"/></Relationships>
</file>

<file path=ppt/slides/_rels/slide43.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12.xml"/></Relationships>
</file>

<file path=ppt/slides/_rels/slide44.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23.xml"/></Relationships>
</file>

<file path=ppt/slides/_rels/slide45.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34.xml"/></Relationships>
</file>

<file path=ppt/slides/_rels/slide4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45.xml"/></Relationships>
</file>

<file path=ppt/slides/_rels/slide48.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56.xml"/></Relationships>
</file>

<file path=ppt/slides/_rels/slide4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33.xml"/></Relationships>
</file>

<file path=ppt/slides/_rels/slide5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67.xml"/></Relationships>
</file>

<file path=ppt/slides/_rels/slide53.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167.xml"/></Relationships>
</file>

<file path=ppt/slides/_rels/slide54.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g"/><Relationship Id="rId1" Type="http://schemas.openxmlformats.org/officeDocument/2006/relationships/slideLayout" Target="../slideLayouts/slideLayout167.xml"/></Relationships>
</file>

<file path=ppt/slides/_rels/slide56.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167.xml"/></Relationships>
</file>

<file path=ppt/slides/_rels/slide57.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44.xml"/></Relationships>
</file>

<file path=ppt/slides/_rels/slide59.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167.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5.png"/></Relationships>
</file>

<file path=ppt/slides/_rels/slide6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76.jpeg"/><Relationship Id="rId1" Type="http://schemas.openxmlformats.org/officeDocument/2006/relationships/slideLayout" Target="../slideLayouts/slideLayout167.xml"/></Relationships>
</file>

<file path=ppt/slides/_rels/slide63.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g"/><Relationship Id="rId1" Type="http://schemas.openxmlformats.org/officeDocument/2006/relationships/slideLayout" Target="../slideLayouts/slideLayout211.xml"/><Relationship Id="rId4" Type="http://schemas.openxmlformats.org/officeDocument/2006/relationships/image" Target="../media/image81.jpg"/></Relationships>
</file>

<file path=ppt/slides/_rels/slide65.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11.xml"/></Relationships>
</file>

<file path=ppt/slides/_rels/slide6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image" Target="../media/image84.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86.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3.xml"/><Relationship Id="rId1" Type="http://schemas.openxmlformats.org/officeDocument/2006/relationships/slideLayout" Target="../slideLayouts/slideLayout211.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78.xml"/></Relationships>
</file>

<file path=ppt/slides/_rels/slide7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image" Target="../media/image89.jpeg"/><Relationship Id="rId1" Type="http://schemas.openxmlformats.org/officeDocument/2006/relationships/slideLayout" Target="../slideLayouts/slideLayout211.xml"/></Relationships>
</file>

<file path=ppt/slides/_rels/slide72.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211.xml"/></Relationships>
</file>

<file path=ppt/slides/_rels/slide75.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11.xml"/><Relationship Id="rId4" Type="http://schemas.openxmlformats.org/officeDocument/2006/relationships/image" Target="../media/image98.jpg"/></Relationships>
</file>

<file path=ppt/slides/_rels/slide78.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211.xml"/></Relationships>
</file>

<file path=ppt/slides/_rels/slide7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25.gif"/><Relationship Id="rId1" Type="http://schemas.openxmlformats.org/officeDocument/2006/relationships/slideLayout" Target="../slideLayouts/slideLayout21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266.xml"/></Relationships>
</file>

<file path=ppt/slides/_rels/slide83.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05.png"/></Relationships>
</file>

<file path=ppt/slides/_rels/slide85.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255.xml"/></Relationships>
</file>

<file path=ppt/slides/_rels/slide87.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55.xml"/></Relationships>
</file>

<file path=ppt/slides/_rels/slide88.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12.jpg"/><Relationship Id="rId1" Type="http://schemas.openxmlformats.org/officeDocument/2006/relationships/slideLayout" Target="../slideLayouts/slideLayout255.xml"/></Relationships>
</file>

<file path=ppt/slides/_rels/slide91.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55.xml"/></Relationships>
</file>

<file path=ppt/slides/_rels/slide92.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55.xml"/></Relationships>
</file>

<file path=ppt/slides/_rels/slide94.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116.jpg"/><Relationship Id="rId1" Type="http://schemas.openxmlformats.org/officeDocument/2006/relationships/slideLayout" Target="../slideLayouts/slideLayout255.xml"/></Relationships>
</file>

<file path=ppt/slides/_rels/slide95.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255.xml"/></Relationships>
</file>

<file path=ppt/slides/_rels/slide97.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55.xml"/></Relationships>
</file>

<file path=ppt/slides/_rels/slide98.xml.rels><?xml version="1.0" encoding="UTF-8" standalone="yes"?>
<Relationships xmlns="http://schemas.openxmlformats.org/package/2006/relationships"><Relationship Id="rId2" Type="http://schemas.openxmlformats.org/officeDocument/2006/relationships/image" Target="../media/image120.jp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25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1124744"/>
            <a:ext cx="7772400" cy="1470025"/>
          </a:xfrm>
        </p:spPr>
        <p:txBody>
          <a:bodyPr/>
          <a:lstStyle/>
          <a:p>
            <a:r>
              <a:rPr lang="tr-TR" dirty="0" smtClean="0">
                <a:solidFill>
                  <a:schemeClr val="accent1">
                    <a:lumMod val="20000"/>
                    <a:lumOff val="80000"/>
                  </a:schemeClr>
                </a:solidFill>
                <a:latin typeface="Arial Black" pitchFamily="34" charset="0"/>
              </a:rPr>
              <a:t>Meltem &amp; Ali Rıza Sarıkaya</a:t>
            </a:r>
            <a:endParaRPr lang="tr-TR" dirty="0">
              <a:solidFill>
                <a:schemeClr val="accent1">
                  <a:lumMod val="20000"/>
                  <a:lumOff val="80000"/>
                </a:schemeClr>
              </a:solidFill>
              <a:latin typeface="Arial Black" pitchFamily="34" charset="0"/>
            </a:endParaRPr>
          </a:p>
        </p:txBody>
      </p:sp>
      <p:sp>
        <p:nvSpPr>
          <p:cNvPr id="3" name="Alt Başlık 2"/>
          <p:cNvSpPr>
            <a:spLocks noGrp="1"/>
          </p:cNvSpPr>
          <p:nvPr>
            <p:ph type="subTitle" idx="1"/>
          </p:nvPr>
        </p:nvSpPr>
        <p:spPr>
          <a:xfrm>
            <a:off x="1403648" y="3501008"/>
            <a:ext cx="6656784" cy="2497832"/>
          </a:xfrm>
        </p:spPr>
        <p:txBody>
          <a:bodyPr>
            <a:normAutofit/>
          </a:bodyPr>
          <a:lstStyle/>
          <a:p>
            <a:r>
              <a:rPr lang="tr-TR" dirty="0" smtClean="0">
                <a:solidFill>
                  <a:schemeClr val="accent1">
                    <a:lumMod val="20000"/>
                    <a:lumOff val="80000"/>
                  </a:schemeClr>
                </a:solidFill>
                <a:latin typeface="Arial Black" pitchFamily="34" charset="0"/>
              </a:rPr>
              <a:t>MOSHONIS</a:t>
            </a:r>
          </a:p>
          <a:p>
            <a:r>
              <a:rPr lang="tr-TR" dirty="0" smtClean="0">
                <a:solidFill>
                  <a:schemeClr val="accent1">
                    <a:lumMod val="20000"/>
                    <a:lumOff val="80000"/>
                  </a:schemeClr>
                </a:solidFill>
                <a:latin typeface="Arial Black" pitchFamily="34" charset="0"/>
              </a:rPr>
              <a:t>2015</a:t>
            </a:r>
          </a:p>
          <a:p>
            <a:r>
              <a:rPr lang="tr-TR" dirty="0" smtClean="0">
                <a:solidFill>
                  <a:schemeClr val="accent1">
                    <a:lumMod val="20000"/>
                    <a:lumOff val="80000"/>
                  </a:schemeClr>
                </a:solidFill>
                <a:latin typeface="Arial Black" pitchFamily="34" charset="0"/>
              </a:rPr>
              <a:t>YUNAN ADALARI </a:t>
            </a:r>
          </a:p>
          <a:p>
            <a:endParaRPr lang="tr-TR" dirty="0" smtClean="0">
              <a:solidFill>
                <a:schemeClr val="accent1">
                  <a:lumMod val="20000"/>
                  <a:lumOff val="80000"/>
                </a:schemeClr>
              </a:solidFill>
              <a:latin typeface="Arial Black" pitchFamily="34" charset="0"/>
            </a:endParaRPr>
          </a:p>
        </p:txBody>
      </p:sp>
    </p:spTree>
    <p:extLst>
      <p:ext uri="{BB962C8B-B14F-4D97-AF65-F5344CB8AC3E}">
        <p14:creationId xmlns:p14="http://schemas.microsoft.com/office/powerpoint/2010/main" val="26656304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6" name="Metin kutusu 5"/>
          <p:cNvSpPr txBox="1"/>
          <p:nvPr/>
        </p:nvSpPr>
        <p:spPr>
          <a:xfrm>
            <a:off x="5711" y="5657671"/>
            <a:ext cx="9144000" cy="1200329"/>
          </a:xfrm>
          <a:prstGeom prst="rect">
            <a:avLst/>
          </a:prstGeom>
          <a:noFill/>
        </p:spPr>
        <p:txBody>
          <a:bodyPr wrap="square" rtlCol="0">
            <a:spAutoFit/>
          </a:bodyPr>
          <a:lstStyle/>
          <a:p>
            <a:pPr algn="ctr"/>
            <a:endParaRPr lang="tr-TR" b="1" dirty="0" smtClean="0">
              <a:solidFill>
                <a:srgbClr val="FFC000"/>
              </a:solidFill>
            </a:endParaRPr>
          </a:p>
          <a:p>
            <a:pPr algn="ctr"/>
            <a:r>
              <a:rPr lang="tr-TR" b="1" dirty="0" smtClean="0">
                <a:solidFill>
                  <a:srgbClr val="FFC000"/>
                </a:solidFill>
              </a:rPr>
              <a:t>TÜRK MİMARİSİNDEN ETKİLENMİŞ BİNALARI VE SOKAKLARI HER YERDE GÖRÜYORSUNUZ.</a:t>
            </a:r>
          </a:p>
          <a:p>
            <a:pPr algn="ctr"/>
            <a:r>
              <a:rPr lang="tr-TR" b="1" dirty="0" smtClean="0">
                <a:solidFill>
                  <a:srgbClr val="FFC000"/>
                </a:solidFill>
              </a:rPr>
              <a:t>OSMANLI MEZARLIĞI VE RESTORE EDİLMİŞ TÜRK HAMAMI DA OLDUKÇA İLGİ ÇEKİCİ.</a:t>
            </a:r>
            <a:endParaRPr lang="tr-TR" b="1" dirty="0">
              <a:solidFill>
                <a:srgbClr val="FFC000"/>
              </a:solidFill>
            </a:endParaRPr>
          </a:p>
          <a:p>
            <a:pPr algn="ctr"/>
            <a:endParaRPr lang="tr-TR" b="1" dirty="0" smtClean="0">
              <a:solidFill>
                <a:srgbClr val="FFC000"/>
              </a:solidFill>
            </a:endParaRP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1" y="692696"/>
            <a:ext cx="9144000" cy="5143500"/>
          </a:xfrm>
          <a:prstGeom prst="rect">
            <a:avLst/>
          </a:prstGeom>
        </p:spPr>
      </p:pic>
    </p:spTree>
    <p:extLst>
      <p:ext uri="{BB962C8B-B14F-4D97-AF65-F5344CB8AC3E}">
        <p14:creationId xmlns:p14="http://schemas.microsoft.com/office/powerpoint/2010/main" val="2967398343"/>
      </p:ext>
    </p:extLst>
  </p:cSld>
  <p:clrMapOvr>
    <a:masterClrMapping/>
  </p:clrMapOvr>
  <p:transition spd="slow">
    <p:wipe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a:xfrm>
            <a:off x="0" y="19650"/>
            <a:ext cx="9144000" cy="576063"/>
          </a:xfrm>
        </p:spPr>
        <p:txBody>
          <a:bodyPr>
            <a:normAutofit fontScale="90000"/>
          </a:bodyPr>
          <a:lstStyle/>
          <a:p>
            <a:pPr>
              <a:lnSpc>
                <a:spcPct val="150000"/>
              </a:lnSpc>
            </a:pPr>
            <a:r>
              <a:rPr lang="tr-TR" sz="2800" b="1" dirty="0" smtClean="0">
                <a:solidFill>
                  <a:srgbClr val="002060"/>
                </a:solidFill>
                <a:latin typeface="Arial Black" pitchFamily="34" charset="0"/>
              </a:rPr>
              <a:t>PLAKA ve KATAKOMBLAR</a:t>
            </a:r>
            <a:endParaRPr lang="tr-TR" sz="2800" dirty="0">
              <a:solidFill>
                <a:srgbClr val="002060"/>
              </a:solidFill>
            </a:endParaRPr>
          </a:p>
        </p:txBody>
      </p:sp>
      <p:sp>
        <p:nvSpPr>
          <p:cNvPr id="3" name="Dikdörtgen 2"/>
          <p:cNvSpPr/>
          <p:nvPr/>
        </p:nvSpPr>
        <p:spPr>
          <a:xfrm>
            <a:off x="0" y="5127313"/>
            <a:ext cx="9144000" cy="1754326"/>
          </a:xfrm>
          <a:prstGeom prst="rect">
            <a:avLst/>
          </a:prstGeom>
        </p:spPr>
        <p:txBody>
          <a:bodyPr wrap="square">
            <a:spAutoFit/>
          </a:bodyPr>
          <a:lstStyle/>
          <a:p>
            <a:pPr algn="ctr"/>
            <a:r>
              <a:rPr lang="tr-TR" b="1" dirty="0" smtClean="0">
                <a:solidFill>
                  <a:srgbClr val="FFC000"/>
                </a:solidFill>
              </a:rPr>
              <a:t>PLAKA, MİLOS’UN CAZİBE MERKEZİ…  MİLOS, ŞU </a:t>
            </a:r>
            <a:r>
              <a:rPr lang="tr-TR" b="1" dirty="0">
                <a:solidFill>
                  <a:srgbClr val="FFC000"/>
                </a:solidFill>
              </a:rPr>
              <a:t>AN LOUVRE MÜZESİNDE OLAN ÜNLÜ MİLO VENÜSÜ HEYKELİNİN BULUNUP ÇIKARILDIĞI </a:t>
            </a:r>
            <a:r>
              <a:rPr lang="tr-TR" b="1" dirty="0" smtClean="0">
                <a:solidFill>
                  <a:srgbClr val="FFC000"/>
                </a:solidFill>
              </a:rPr>
              <a:t>YER. PLAKA'DAKİ ARKEOLOJİ MÜZESİNDE, VENÜS HEYKELİNİN BİREBİR KOPYASINI GÖREBİLİRSİNİZ. </a:t>
            </a:r>
          </a:p>
          <a:p>
            <a:pPr algn="ctr"/>
            <a:r>
              <a:rPr lang="tr-TR" b="1" dirty="0" smtClean="0">
                <a:solidFill>
                  <a:srgbClr val="FFC000"/>
                </a:solidFill>
              </a:rPr>
              <a:t>*PLAKAYA YAKIN BİR YERDE BULUNAN KATAKOMBLAR İLK HIRİSTİYANLARIN YERALTI MEZARLARI OLUP DÜNYADA SAYILI YERLERDE VAR. MİLOS'TAKİ İKİYÜZÜ AŞKIN MEZARDAN OLUŞUYOR. </a:t>
            </a:r>
          </a:p>
        </p:txBody>
      </p:sp>
    </p:spTree>
    <p:extLst>
      <p:ext uri="{BB962C8B-B14F-4D97-AF65-F5344CB8AC3E}">
        <p14:creationId xmlns:p14="http://schemas.microsoft.com/office/powerpoint/2010/main" val="2107711256"/>
      </p:ext>
    </p:extLst>
  </p:cSld>
  <p:clrMapOvr>
    <a:masterClrMapping/>
  </p:clrMapOvr>
  <p:transition spd="slow">
    <p:wheel spokes="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36418" y="228646"/>
            <a:ext cx="6840760" cy="634543"/>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KLEFTIKO KOYU</a:t>
            </a:r>
            <a:endParaRPr lang="tr-TR" sz="2800" dirty="0">
              <a:solidFill>
                <a:schemeClr val="accent1">
                  <a:lumMod val="20000"/>
                  <a:lumOff val="80000"/>
                </a:schemeClr>
              </a:solidFill>
            </a:endParaRP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02" y="836712"/>
            <a:ext cx="9144000" cy="5143500"/>
          </a:xfrm>
          <a:prstGeom prst="rect">
            <a:avLst/>
          </a:prstGeom>
        </p:spPr>
      </p:pic>
      <p:sp>
        <p:nvSpPr>
          <p:cNvPr id="5" name="Metin kutusu 4"/>
          <p:cNvSpPr txBox="1"/>
          <p:nvPr/>
        </p:nvSpPr>
        <p:spPr>
          <a:xfrm>
            <a:off x="12863" y="5006897"/>
            <a:ext cx="2974961" cy="646331"/>
          </a:xfrm>
          <a:prstGeom prst="rect">
            <a:avLst/>
          </a:prstGeom>
          <a:noFill/>
        </p:spPr>
        <p:txBody>
          <a:bodyPr wrap="square" rtlCol="0">
            <a:spAutoFit/>
          </a:bodyPr>
          <a:lstStyle/>
          <a:p>
            <a:pPr algn="ctr"/>
            <a:r>
              <a:rPr lang="tr-TR" b="1" dirty="0" smtClean="0">
                <a:solidFill>
                  <a:prstClr val="white"/>
                </a:solidFill>
              </a:rPr>
              <a:t>36°38’.98N – 24°19’.93E</a:t>
            </a:r>
          </a:p>
          <a:p>
            <a:pPr algn="ctr"/>
            <a:r>
              <a:rPr lang="tr-TR" b="1" dirty="0" smtClean="0">
                <a:solidFill>
                  <a:prstClr val="white"/>
                </a:solidFill>
              </a:rPr>
              <a:t>10 Ağustos– 11 Ağustos 2015</a:t>
            </a:r>
          </a:p>
        </p:txBody>
      </p:sp>
      <p:sp>
        <p:nvSpPr>
          <p:cNvPr id="10" name="Dikdörtgen 9"/>
          <p:cNvSpPr/>
          <p:nvPr/>
        </p:nvSpPr>
        <p:spPr>
          <a:xfrm>
            <a:off x="6431" y="6211668"/>
            <a:ext cx="9144000" cy="646331"/>
          </a:xfrm>
          <a:prstGeom prst="rect">
            <a:avLst/>
          </a:prstGeom>
        </p:spPr>
        <p:txBody>
          <a:bodyPr wrap="square">
            <a:spAutoFit/>
          </a:bodyPr>
          <a:lstStyle/>
          <a:p>
            <a:pPr algn="ctr"/>
            <a:r>
              <a:rPr lang="tr-TR" b="1" dirty="0" smtClean="0">
                <a:solidFill>
                  <a:srgbClr val="FFC000"/>
                </a:solidFill>
              </a:rPr>
              <a:t>BURASI DOĞAL OLUŞUM KAYALARI, MAĞARALARI İLE ÇOK KEYİFLİ VE TURİSTİK BİR YER.  ANCAK KORUNAKLI OLMADIĞINDAN KALMAK İÇİN HİÇ UYGUN BİR YER DEĞİL…</a:t>
            </a:r>
          </a:p>
        </p:txBody>
      </p:sp>
      <p:pic>
        <p:nvPicPr>
          <p:cNvPr id="3074" name="Picture 2" descr="C:\Program Files\Microsoft Office\MEDIA\OFFICE14\Bullets\BD15056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6644" y="6578600"/>
            <a:ext cx="142875" cy="142875"/>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2863" y="43980"/>
            <a:ext cx="9131137" cy="369332"/>
          </a:xfrm>
          <a:prstGeom prst="rect">
            <a:avLst/>
          </a:prstGeom>
        </p:spPr>
        <p:txBody>
          <a:bodyPr wrap="square">
            <a:spAutoFit/>
          </a:bodyPr>
          <a:lstStyle/>
          <a:p>
            <a:pPr algn="ctr"/>
            <a:r>
              <a:rPr lang="tr-TR" b="1" dirty="0" smtClean="0">
                <a:solidFill>
                  <a:srgbClr val="FFC000"/>
                </a:solidFill>
              </a:rPr>
              <a:t>3 GÜN KALDIĞIMIZ ANA </a:t>
            </a:r>
            <a:r>
              <a:rPr lang="tr-TR" b="1" dirty="0">
                <a:solidFill>
                  <a:srgbClr val="FFC000"/>
                </a:solidFill>
              </a:rPr>
              <a:t>LİMANDAN AYRILIP </a:t>
            </a:r>
            <a:r>
              <a:rPr lang="tr-TR" b="1" dirty="0" smtClean="0">
                <a:solidFill>
                  <a:srgbClr val="FFC000"/>
                </a:solidFill>
              </a:rPr>
              <a:t>GÜNEYDEKİ KLEFTİKO </a:t>
            </a:r>
            <a:r>
              <a:rPr lang="tr-TR" b="1" dirty="0">
                <a:solidFill>
                  <a:srgbClr val="FFC000"/>
                </a:solidFill>
              </a:rPr>
              <a:t>KOYU'NA DEMİR ATTIK. </a:t>
            </a:r>
          </a:p>
        </p:txBody>
      </p:sp>
    </p:spTree>
    <p:extLst>
      <p:ext uri="{BB962C8B-B14F-4D97-AF65-F5344CB8AC3E}">
        <p14:creationId xmlns:p14="http://schemas.microsoft.com/office/powerpoint/2010/main" val="13888785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059880" y="2780928"/>
            <a:ext cx="2771800" cy="1338828"/>
          </a:xfrm>
          <a:prstGeom prst="rect">
            <a:avLst/>
          </a:prstGeom>
          <a:noFill/>
        </p:spPr>
        <p:txBody>
          <a:bodyPr wrap="square" rtlCol="0">
            <a:spAutoFit/>
          </a:bodyPr>
          <a:lstStyle/>
          <a:p>
            <a:pPr>
              <a:lnSpc>
                <a:spcPct val="150000"/>
              </a:lnSpc>
            </a:pPr>
            <a:r>
              <a:rPr lang="tr-TR" b="1" dirty="0" smtClean="0">
                <a:solidFill>
                  <a:srgbClr val="FFC000"/>
                </a:solidFill>
              </a:rPr>
              <a:t>KARAVOSTASIS LİMANI</a:t>
            </a:r>
          </a:p>
          <a:p>
            <a:pPr>
              <a:lnSpc>
                <a:spcPct val="150000"/>
              </a:lnSpc>
            </a:pPr>
            <a:r>
              <a:rPr lang="tr-TR" b="1" dirty="0" smtClean="0">
                <a:solidFill>
                  <a:prstClr val="white"/>
                </a:solidFill>
              </a:rPr>
              <a:t>CHORA</a:t>
            </a:r>
          </a:p>
          <a:p>
            <a:pPr>
              <a:lnSpc>
                <a:spcPct val="150000"/>
              </a:lnSpc>
            </a:pPr>
            <a:r>
              <a:rPr lang="tr-TR" b="1" dirty="0" smtClean="0">
                <a:solidFill>
                  <a:prstClr val="white"/>
                </a:solidFill>
              </a:rPr>
              <a:t>PANAGIA KİLİSESİ</a:t>
            </a:r>
          </a:p>
        </p:txBody>
      </p:sp>
      <p:sp>
        <p:nvSpPr>
          <p:cNvPr id="8" name="Başlık 1"/>
          <p:cNvSpPr>
            <a:spLocks noGrp="1"/>
          </p:cNvSpPr>
          <p:nvPr>
            <p:ph type="title"/>
          </p:nvPr>
        </p:nvSpPr>
        <p:spPr>
          <a:xfrm>
            <a:off x="5985430" y="692696"/>
            <a:ext cx="2929734" cy="1296144"/>
          </a:xfrm>
        </p:spPr>
        <p:txBody>
          <a:bodyPr>
            <a:noAutofit/>
          </a:bodyPr>
          <a:lstStyle/>
          <a:p>
            <a:pPr algn="l"/>
            <a:r>
              <a:rPr lang="tr-TR" sz="2400" dirty="0" smtClean="0">
                <a:solidFill>
                  <a:schemeClr val="accent1">
                    <a:lumMod val="40000"/>
                    <a:lumOff val="60000"/>
                  </a:schemeClr>
                </a:solidFill>
                <a:latin typeface="Arial Black" pitchFamily="34" charset="0"/>
              </a:rPr>
              <a:t>FOLEGANDROS ADASI</a:t>
            </a:r>
            <a:endParaRPr lang="tr-TR" sz="2400" dirty="0">
              <a:solidFill>
                <a:schemeClr val="accent1">
                  <a:lumMod val="40000"/>
                  <a:lumOff val="60000"/>
                </a:schemeClr>
              </a:solidFill>
            </a:endParaRPr>
          </a:p>
        </p:txBody>
      </p:sp>
      <p:sp>
        <p:nvSpPr>
          <p:cNvPr id="5" name="Metin kutusu 4"/>
          <p:cNvSpPr txBox="1"/>
          <p:nvPr/>
        </p:nvSpPr>
        <p:spPr>
          <a:xfrm>
            <a:off x="6059880" y="1916832"/>
            <a:ext cx="2571654" cy="369332"/>
          </a:xfrm>
          <a:prstGeom prst="rect">
            <a:avLst/>
          </a:prstGeom>
          <a:noFill/>
        </p:spPr>
        <p:txBody>
          <a:bodyPr wrap="square" rtlCol="0">
            <a:spAutoFit/>
          </a:bodyPr>
          <a:lstStyle/>
          <a:p>
            <a:r>
              <a:rPr lang="tr-TR" b="1" dirty="0" smtClean="0">
                <a:solidFill>
                  <a:srgbClr val="00B0F0"/>
                </a:solidFill>
              </a:rPr>
              <a:t>11 Ağustos– 12 Ağustos</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9138" y="679162"/>
            <a:ext cx="5820742" cy="5542359"/>
          </a:xfrm>
        </p:spPr>
      </p:pic>
    </p:spTree>
    <p:extLst>
      <p:ext uri="{BB962C8B-B14F-4D97-AF65-F5344CB8AC3E}">
        <p14:creationId xmlns:p14="http://schemas.microsoft.com/office/powerpoint/2010/main" val="26589867"/>
      </p:ext>
    </p:extLst>
  </p:cSld>
  <p:clrMapOvr>
    <a:masterClrMapping/>
  </p:clrMapOvr>
  <p:transition spd="slow">
    <p:randomBar dir="vert"/>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7709" y="116632"/>
            <a:ext cx="5163762" cy="792088"/>
          </a:xfrm>
        </p:spPr>
        <p:txBody>
          <a:bodyPr>
            <a:normAutofit fontScale="90000"/>
          </a:bodyPr>
          <a:lstStyle/>
          <a:p>
            <a:pPr algn="l"/>
            <a:r>
              <a:rPr lang="tr-TR" sz="2800" b="1" dirty="0" smtClean="0">
                <a:solidFill>
                  <a:schemeClr val="accent1">
                    <a:lumMod val="20000"/>
                    <a:lumOff val="80000"/>
                  </a:schemeClr>
                </a:solidFill>
                <a:latin typeface="Arial Black" pitchFamily="34" charset="0"/>
              </a:rPr>
              <a:t>FOLEGANDROS ADASI</a:t>
            </a:r>
            <a:br>
              <a:rPr lang="tr-TR" sz="2800" b="1" dirty="0" smtClean="0">
                <a:solidFill>
                  <a:schemeClr val="accent1">
                    <a:lumMod val="20000"/>
                    <a:lumOff val="80000"/>
                  </a:schemeClr>
                </a:solidFill>
                <a:latin typeface="Arial Black" pitchFamily="34" charset="0"/>
              </a:rPr>
            </a:br>
            <a:r>
              <a:rPr lang="tr-TR" sz="2800" b="1" dirty="0" smtClean="0">
                <a:solidFill>
                  <a:schemeClr val="accent1">
                    <a:lumMod val="20000"/>
                    <a:lumOff val="80000"/>
                  </a:schemeClr>
                </a:solidFill>
                <a:latin typeface="Arial Black" pitchFamily="34" charset="0"/>
              </a:rPr>
              <a:t>KARAVOSTASIS KOYU</a:t>
            </a:r>
            <a:endParaRPr lang="tr-TR" sz="2800" dirty="0">
              <a:solidFill>
                <a:schemeClr val="accent1">
                  <a:lumMod val="20000"/>
                  <a:lumOff val="80000"/>
                </a:schemeClr>
              </a:solidFill>
            </a:endParaRPr>
          </a:p>
        </p:txBody>
      </p:sp>
      <p:sp>
        <p:nvSpPr>
          <p:cNvPr id="9" name="Metin kutusu 8"/>
          <p:cNvSpPr txBox="1"/>
          <p:nvPr/>
        </p:nvSpPr>
        <p:spPr>
          <a:xfrm>
            <a:off x="5572619" y="188640"/>
            <a:ext cx="3528392" cy="646331"/>
          </a:xfrm>
          <a:prstGeom prst="rect">
            <a:avLst/>
          </a:prstGeom>
          <a:noFill/>
        </p:spPr>
        <p:txBody>
          <a:bodyPr wrap="square" rtlCol="0">
            <a:spAutoFit/>
          </a:bodyPr>
          <a:lstStyle/>
          <a:p>
            <a:pPr algn="r"/>
            <a:r>
              <a:rPr lang="tr-TR" b="1" dirty="0" smtClean="0">
                <a:solidFill>
                  <a:prstClr val="white"/>
                </a:solidFill>
              </a:rPr>
              <a:t>36°36’.90N – 24°57’.00E</a:t>
            </a:r>
          </a:p>
          <a:p>
            <a:pPr algn="r"/>
            <a:r>
              <a:rPr lang="tr-TR" b="1" dirty="0" smtClean="0">
                <a:solidFill>
                  <a:prstClr val="white"/>
                </a:solidFill>
              </a:rPr>
              <a:t>11 Ağustos– 12 Ağustos 2015</a:t>
            </a:r>
          </a:p>
        </p:txBody>
      </p:sp>
      <p:sp>
        <p:nvSpPr>
          <p:cNvPr id="7" name="Metin kutusu 6"/>
          <p:cNvSpPr txBox="1"/>
          <p:nvPr/>
        </p:nvSpPr>
        <p:spPr>
          <a:xfrm>
            <a:off x="0" y="6147003"/>
            <a:ext cx="9144000" cy="646331"/>
          </a:xfrm>
          <a:prstGeom prst="rect">
            <a:avLst/>
          </a:prstGeom>
        </p:spPr>
        <p:txBody>
          <a:bodyPr wrap="square">
            <a:spAutoFit/>
          </a:bodyPr>
          <a:lstStyle>
            <a:defPPr>
              <a:defRPr lang="tr-TR"/>
            </a:defPPr>
            <a:lvl1pPr algn="ctr">
              <a:defRPr b="1">
                <a:solidFill>
                  <a:srgbClr val="FFC000"/>
                </a:solidFill>
              </a:defRPr>
            </a:lvl1pPr>
          </a:lstStyle>
          <a:p>
            <a:r>
              <a:rPr lang="tr-TR" dirty="0" smtClean="0"/>
              <a:t>FERİBOT İSKELESİNİN SOL TARAFINDAKİ BETON İSKELEYE KIÇTAN KARA OLDUK.</a:t>
            </a:r>
          </a:p>
          <a:p>
            <a:r>
              <a:rPr lang="tr-TR" dirty="0" smtClean="0"/>
              <a:t>İSKELE 10-11 TEKNEYE KADAR ALABİLİYOR.  </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34513"/>
            <a:ext cx="9144000" cy="5143500"/>
          </a:xfrm>
          <a:prstGeom prst="rect">
            <a:avLst/>
          </a:prstGeom>
        </p:spPr>
      </p:pic>
    </p:spTree>
    <p:extLst>
      <p:ext uri="{BB962C8B-B14F-4D97-AF65-F5344CB8AC3E}">
        <p14:creationId xmlns:p14="http://schemas.microsoft.com/office/powerpoint/2010/main" val="10413877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13855"/>
            <a:ext cx="6768752" cy="634543"/>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FOLEGANDROS ADASI CHORA</a:t>
            </a:r>
            <a:endParaRPr lang="tr-TR" sz="2800" dirty="0">
              <a:solidFill>
                <a:schemeClr val="accent1">
                  <a:lumMod val="20000"/>
                  <a:lumOff val="80000"/>
                </a:schemeClr>
              </a:solidFill>
            </a:endParaRPr>
          </a:p>
        </p:txBody>
      </p:sp>
      <p:sp>
        <p:nvSpPr>
          <p:cNvPr id="5" name="Dikdörtgen 4"/>
          <p:cNvSpPr/>
          <p:nvPr/>
        </p:nvSpPr>
        <p:spPr>
          <a:xfrm>
            <a:off x="0" y="5620869"/>
            <a:ext cx="9144000" cy="1200329"/>
          </a:xfrm>
          <a:prstGeom prst="rect">
            <a:avLst/>
          </a:prstGeom>
        </p:spPr>
        <p:txBody>
          <a:bodyPr wrap="square">
            <a:spAutoFit/>
          </a:bodyPr>
          <a:lstStyle/>
          <a:p>
            <a:pPr algn="ctr"/>
            <a:r>
              <a:rPr lang="tr-TR" b="1" dirty="0" smtClean="0">
                <a:solidFill>
                  <a:srgbClr val="FFC000"/>
                </a:solidFill>
              </a:rPr>
              <a:t>FOLEGANDROS ADASININ BAŞKENTİ OLAN CHORA, 200 METRE YÜKSEKLİĞİNDE BİR UÇURUMUN KENARINA KURULMUŞ. ADA, BİLLUR SULU PLAJLARI, BALAYI OTELLERİ VE YAMAÇTAKİ KİLİSESİ İLE MEŞHUR. KALE İÇİ ÇOK İYİ KORUNMUŞ BİR ALAN. İÇ İÇE GEÇMİŞ MEYDANLARDA MİNİK KİLİSELER VE BOL BOL TAVERNALAR VAR. </a:t>
            </a:r>
            <a:endParaRPr lang="tr-TR" b="1" dirty="0">
              <a:solidFill>
                <a:srgbClr val="FFC000"/>
              </a:solidFill>
            </a:endParaRP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5143500"/>
          </a:xfrm>
          <a:prstGeom prst="rect">
            <a:avLst/>
          </a:prstGeom>
        </p:spPr>
      </p:pic>
    </p:spTree>
    <p:extLst>
      <p:ext uri="{BB962C8B-B14F-4D97-AF65-F5344CB8AC3E}">
        <p14:creationId xmlns:p14="http://schemas.microsoft.com/office/powerpoint/2010/main" val="27997615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064397" y="3573016"/>
            <a:ext cx="2771800" cy="1338828"/>
          </a:xfrm>
          <a:prstGeom prst="rect">
            <a:avLst/>
          </a:prstGeom>
          <a:noFill/>
        </p:spPr>
        <p:txBody>
          <a:bodyPr wrap="square" rtlCol="0">
            <a:spAutoFit/>
          </a:bodyPr>
          <a:lstStyle/>
          <a:p>
            <a:pPr>
              <a:lnSpc>
                <a:spcPct val="150000"/>
              </a:lnSpc>
            </a:pPr>
            <a:r>
              <a:rPr lang="tr-TR" b="1" dirty="0" smtClean="0">
                <a:solidFill>
                  <a:srgbClr val="FFC000"/>
                </a:solidFill>
              </a:rPr>
              <a:t>SKALA SIKINOS LİMANI</a:t>
            </a:r>
          </a:p>
          <a:p>
            <a:pPr>
              <a:lnSpc>
                <a:spcPct val="150000"/>
              </a:lnSpc>
            </a:pPr>
            <a:r>
              <a:rPr lang="tr-TR" b="1" dirty="0" smtClean="0">
                <a:solidFill>
                  <a:prstClr val="white"/>
                </a:solidFill>
              </a:rPr>
              <a:t>CHORA</a:t>
            </a:r>
          </a:p>
          <a:p>
            <a:pPr>
              <a:lnSpc>
                <a:spcPct val="150000"/>
              </a:lnSpc>
            </a:pPr>
            <a:r>
              <a:rPr lang="tr-TR" b="1" dirty="0" smtClean="0">
                <a:solidFill>
                  <a:prstClr val="white"/>
                </a:solidFill>
              </a:rPr>
              <a:t>VINERY MANALI</a:t>
            </a:r>
          </a:p>
        </p:txBody>
      </p:sp>
      <p:sp>
        <p:nvSpPr>
          <p:cNvPr id="8" name="Başlık 1"/>
          <p:cNvSpPr>
            <a:spLocks noGrp="1"/>
          </p:cNvSpPr>
          <p:nvPr>
            <p:ph type="title"/>
          </p:nvPr>
        </p:nvSpPr>
        <p:spPr>
          <a:xfrm>
            <a:off x="6064397" y="1988840"/>
            <a:ext cx="2900091" cy="1080120"/>
          </a:xfrm>
        </p:spPr>
        <p:txBody>
          <a:bodyPr>
            <a:noAutofit/>
          </a:bodyPr>
          <a:lstStyle/>
          <a:p>
            <a:pPr algn="l"/>
            <a:r>
              <a:rPr lang="tr-TR" sz="2400" dirty="0" smtClean="0">
                <a:solidFill>
                  <a:schemeClr val="accent1">
                    <a:lumMod val="40000"/>
                    <a:lumOff val="60000"/>
                  </a:schemeClr>
                </a:solidFill>
                <a:latin typeface="Arial Black" pitchFamily="34" charset="0"/>
              </a:rPr>
              <a:t>SIKINOS ADASI</a:t>
            </a:r>
            <a:br>
              <a:rPr lang="tr-TR" sz="2400" dirty="0" smtClean="0">
                <a:solidFill>
                  <a:schemeClr val="accent1">
                    <a:lumMod val="40000"/>
                    <a:lumOff val="60000"/>
                  </a:schemeClr>
                </a:solidFill>
                <a:latin typeface="Arial Black" pitchFamily="34" charset="0"/>
              </a:rPr>
            </a:br>
            <a:endParaRPr lang="tr-TR" sz="2400" dirty="0">
              <a:solidFill>
                <a:schemeClr val="accent1">
                  <a:lumMod val="40000"/>
                  <a:lumOff val="60000"/>
                </a:schemeClr>
              </a:solidFill>
            </a:endParaRPr>
          </a:p>
        </p:txBody>
      </p:sp>
      <p:sp>
        <p:nvSpPr>
          <p:cNvPr id="5" name="Metin kutusu 4"/>
          <p:cNvSpPr txBox="1"/>
          <p:nvPr/>
        </p:nvSpPr>
        <p:spPr>
          <a:xfrm>
            <a:off x="6064398" y="2926685"/>
            <a:ext cx="2771800" cy="369332"/>
          </a:xfrm>
          <a:prstGeom prst="rect">
            <a:avLst/>
          </a:prstGeom>
          <a:noFill/>
        </p:spPr>
        <p:txBody>
          <a:bodyPr wrap="square" rtlCol="0">
            <a:spAutoFit/>
          </a:bodyPr>
          <a:lstStyle/>
          <a:p>
            <a:r>
              <a:rPr lang="tr-TR" b="1" dirty="0" smtClean="0">
                <a:solidFill>
                  <a:srgbClr val="00B0F0"/>
                </a:solidFill>
              </a:rPr>
              <a:t>12 Ağustos/ 13 Ağustos</a:t>
            </a:r>
          </a:p>
        </p:txBody>
      </p:sp>
      <p:pic>
        <p:nvPicPr>
          <p:cNvPr id="3" name="İçerik Yer Tutucusu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548680"/>
            <a:ext cx="5655423" cy="5760640"/>
          </a:xfrm>
        </p:spPr>
      </p:pic>
    </p:spTree>
    <p:extLst>
      <p:ext uri="{BB962C8B-B14F-4D97-AF65-F5344CB8AC3E}">
        <p14:creationId xmlns:p14="http://schemas.microsoft.com/office/powerpoint/2010/main" val="3933818684"/>
      </p:ext>
    </p:extLst>
  </p:cSld>
  <p:clrMapOvr>
    <a:masterClrMapping/>
  </p:clrMapOvr>
  <p:transition spd="slow">
    <p:randomBar dir="vert"/>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7" name="Resim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9" y="836712"/>
            <a:ext cx="9144000" cy="5143500"/>
          </a:xfrm>
          <a:prstGeom prst="rect">
            <a:avLst/>
          </a:prstGeom>
        </p:spPr>
      </p:pic>
      <p:sp>
        <p:nvSpPr>
          <p:cNvPr id="2" name="Başlık 1"/>
          <p:cNvSpPr>
            <a:spLocks noGrp="1"/>
          </p:cNvSpPr>
          <p:nvPr>
            <p:ph type="title"/>
          </p:nvPr>
        </p:nvSpPr>
        <p:spPr>
          <a:xfrm>
            <a:off x="46615" y="0"/>
            <a:ext cx="5821529" cy="836712"/>
          </a:xfrm>
        </p:spPr>
        <p:txBody>
          <a:bodyPr>
            <a:normAutofit/>
          </a:bodyPr>
          <a:lstStyle/>
          <a:p>
            <a:pPr algn="l">
              <a:lnSpc>
                <a:spcPct val="150000"/>
              </a:lnSpc>
            </a:pPr>
            <a:r>
              <a:rPr lang="tr-TR" sz="2800" b="1" dirty="0" smtClean="0">
                <a:solidFill>
                  <a:schemeClr val="accent1">
                    <a:lumMod val="20000"/>
                    <a:lumOff val="80000"/>
                  </a:schemeClr>
                </a:solidFill>
                <a:latin typeface="Arial Black" pitchFamily="34" charset="0"/>
              </a:rPr>
              <a:t>SKINOS ADASI</a:t>
            </a:r>
            <a:endParaRPr lang="tr-TR" sz="2800" dirty="0">
              <a:solidFill>
                <a:schemeClr val="accent1">
                  <a:lumMod val="20000"/>
                  <a:lumOff val="80000"/>
                </a:schemeClr>
              </a:solidFill>
            </a:endParaRPr>
          </a:p>
        </p:txBody>
      </p:sp>
      <p:sp>
        <p:nvSpPr>
          <p:cNvPr id="9" name="Metin kutusu 8"/>
          <p:cNvSpPr txBox="1"/>
          <p:nvPr/>
        </p:nvSpPr>
        <p:spPr>
          <a:xfrm>
            <a:off x="4920093" y="162672"/>
            <a:ext cx="4211960" cy="646331"/>
          </a:xfrm>
          <a:prstGeom prst="rect">
            <a:avLst/>
          </a:prstGeom>
          <a:noFill/>
        </p:spPr>
        <p:txBody>
          <a:bodyPr wrap="square" rtlCol="0">
            <a:spAutoFit/>
          </a:bodyPr>
          <a:lstStyle/>
          <a:p>
            <a:pPr algn="r"/>
            <a:r>
              <a:rPr lang="tr-TR" b="1" dirty="0" smtClean="0">
                <a:solidFill>
                  <a:schemeClr val="bg1"/>
                </a:solidFill>
              </a:rPr>
              <a:t>36°40’.60N – 25°08’.80E</a:t>
            </a:r>
          </a:p>
          <a:p>
            <a:pPr algn="r"/>
            <a:r>
              <a:rPr lang="tr-TR" b="1" dirty="0" smtClean="0">
                <a:solidFill>
                  <a:schemeClr val="bg1"/>
                </a:solidFill>
              </a:rPr>
              <a:t>12 Ağustos– 13 Ağustos 2015</a:t>
            </a:r>
          </a:p>
        </p:txBody>
      </p:sp>
      <p:sp>
        <p:nvSpPr>
          <p:cNvPr id="5" name="Dikdörtgen 4"/>
          <p:cNvSpPr/>
          <p:nvPr/>
        </p:nvSpPr>
        <p:spPr>
          <a:xfrm>
            <a:off x="-9809" y="5980212"/>
            <a:ext cx="9144000" cy="923330"/>
          </a:xfrm>
          <a:prstGeom prst="rect">
            <a:avLst/>
          </a:prstGeom>
        </p:spPr>
        <p:txBody>
          <a:bodyPr wrap="square">
            <a:spAutoFit/>
          </a:bodyPr>
          <a:lstStyle/>
          <a:p>
            <a:pPr algn="ctr"/>
            <a:r>
              <a:rPr lang="tr-TR" b="1" dirty="0" smtClean="0">
                <a:solidFill>
                  <a:srgbClr val="FFC000"/>
                </a:solidFill>
              </a:rPr>
              <a:t>SKİNOS ADASININ LİMAN GİRİŞİNE 5 M.’YE DEMİR ATTIK. </a:t>
            </a:r>
          </a:p>
          <a:p>
            <a:pPr algn="ctr"/>
            <a:r>
              <a:rPr lang="tr-TR" b="1" dirty="0" smtClean="0">
                <a:solidFill>
                  <a:srgbClr val="FFC000"/>
                </a:solidFill>
              </a:rPr>
              <a:t>DENİZ DALGALI VE AKINTILI AMA BROŞÜRLERDEKİ YUNAN ADALARI'NIN DENİZİ GİBİ RENGİ TURKUAZ.</a:t>
            </a:r>
            <a:endParaRPr lang="tr-TR" b="1" dirty="0">
              <a:solidFill>
                <a:srgbClr val="FFC000"/>
              </a:solidFill>
            </a:endParaRPr>
          </a:p>
        </p:txBody>
      </p:sp>
    </p:spTree>
    <p:extLst>
      <p:ext uri="{BB962C8B-B14F-4D97-AF65-F5344CB8AC3E}">
        <p14:creationId xmlns:p14="http://schemas.microsoft.com/office/powerpoint/2010/main" val="976635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0" y="-13855"/>
            <a:ext cx="9144000" cy="634543"/>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SIKINOS ADASI </a:t>
            </a:r>
            <a:r>
              <a:rPr lang="tr-TR" sz="2800" b="1" dirty="0">
                <a:solidFill>
                  <a:schemeClr val="accent1">
                    <a:lumMod val="20000"/>
                    <a:lumOff val="80000"/>
                  </a:schemeClr>
                </a:solidFill>
                <a:latin typeface="Arial Black" pitchFamily="34" charset="0"/>
              </a:rPr>
              <a:t>CHORA </a:t>
            </a:r>
            <a:r>
              <a:rPr lang="tr-TR" sz="2800" b="1" dirty="0" smtClean="0">
                <a:solidFill>
                  <a:schemeClr val="accent1">
                    <a:lumMod val="20000"/>
                    <a:lumOff val="80000"/>
                  </a:schemeClr>
                </a:solidFill>
                <a:latin typeface="Arial Black" pitchFamily="34" charset="0"/>
              </a:rPr>
              <a:t>ve VINERY </a:t>
            </a:r>
            <a:r>
              <a:rPr lang="tr-TR" sz="2800" b="1" dirty="0">
                <a:solidFill>
                  <a:schemeClr val="accent1">
                    <a:lumMod val="20000"/>
                    <a:lumOff val="80000"/>
                  </a:schemeClr>
                </a:solidFill>
                <a:latin typeface="Arial Black" pitchFamily="34" charset="0"/>
              </a:rPr>
              <a:t>MANALI</a:t>
            </a:r>
            <a:endParaRPr lang="tr-TR" sz="2800" dirty="0">
              <a:solidFill>
                <a:schemeClr val="accent1">
                  <a:lumMod val="20000"/>
                  <a:lumOff val="80000"/>
                </a:schemeClr>
              </a:solidFill>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5143500"/>
          </a:xfrm>
          <a:prstGeom prst="rect">
            <a:avLst/>
          </a:prstGeom>
        </p:spPr>
      </p:pic>
      <p:sp>
        <p:nvSpPr>
          <p:cNvPr id="6" name="Dikdörtgen 5"/>
          <p:cNvSpPr/>
          <p:nvPr/>
        </p:nvSpPr>
        <p:spPr>
          <a:xfrm>
            <a:off x="0" y="5633306"/>
            <a:ext cx="9144000" cy="1200329"/>
          </a:xfrm>
          <a:prstGeom prst="rect">
            <a:avLst/>
          </a:prstGeom>
        </p:spPr>
        <p:txBody>
          <a:bodyPr wrap="square">
            <a:spAutoFit/>
          </a:bodyPr>
          <a:lstStyle/>
          <a:p>
            <a:pPr algn="ctr"/>
            <a:r>
              <a:rPr lang="tr-TR" b="1" dirty="0" smtClean="0">
                <a:solidFill>
                  <a:srgbClr val="FFC000"/>
                </a:solidFill>
              </a:rPr>
              <a:t>SKİNOS’UN CHORA'SI YIKIK DÖKÜK BİR BİZANS KALESİNİN ETRAFINDAKİ RESTORE EDİLMİŞ BİNALARDAN OLUŞUYOR. CHORA’YA 5 KM UZAKLIKTAKİ MANALİS VİNERY (ŞARAP ÜRETİM MERKEZİ)BU ADANIN EN İLGİ ÇEKİCİ YERİ. BAĞLARIN İÇİNDEKİ BU ŞİRİN VE BAKIMLI RESTAURANT, GÜZEL MANZARASIYLA HEMEN BİZİ CEZBETTİ. </a:t>
            </a:r>
            <a:endParaRPr lang="tr-TR" b="1" dirty="0">
              <a:solidFill>
                <a:srgbClr val="FFC000"/>
              </a:solidFill>
            </a:endParaRPr>
          </a:p>
        </p:txBody>
      </p:sp>
      <p:pic>
        <p:nvPicPr>
          <p:cNvPr id="4098" name="Picture 2" descr="C:\Program Files\Microsoft Office\MEDIA\OFFICE14\Bullets\BD15056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0163" y="6537325"/>
            <a:ext cx="142875"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65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064397" y="3573016"/>
            <a:ext cx="2771800" cy="1338828"/>
          </a:xfrm>
          <a:prstGeom prst="rect">
            <a:avLst/>
          </a:prstGeom>
          <a:noFill/>
        </p:spPr>
        <p:txBody>
          <a:bodyPr wrap="square" rtlCol="0">
            <a:spAutoFit/>
          </a:bodyPr>
          <a:lstStyle/>
          <a:p>
            <a:pPr>
              <a:lnSpc>
                <a:spcPct val="150000"/>
              </a:lnSpc>
            </a:pPr>
            <a:r>
              <a:rPr lang="tr-TR" b="1" dirty="0" smtClean="0">
                <a:solidFill>
                  <a:srgbClr val="FFC000"/>
                </a:solidFill>
              </a:rPr>
              <a:t>YIALOS LİMANI</a:t>
            </a:r>
          </a:p>
          <a:p>
            <a:pPr>
              <a:lnSpc>
                <a:spcPct val="150000"/>
              </a:lnSpc>
            </a:pPr>
            <a:r>
              <a:rPr lang="tr-TR" b="1" dirty="0" smtClean="0">
                <a:solidFill>
                  <a:prstClr val="white"/>
                </a:solidFill>
              </a:rPr>
              <a:t>CHORA</a:t>
            </a:r>
          </a:p>
          <a:p>
            <a:pPr>
              <a:lnSpc>
                <a:spcPct val="150000"/>
              </a:lnSpc>
            </a:pPr>
            <a:r>
              <a:rPr lang="tr-TR" b="1" dirty="0" smtClean="0">
                <a:solidFill>
                  <a:srgbClr val="FFC000"/>
                </a:solidFill>
              </a:rPr>
              <a:t>MAGANARI KOYU</a:t>
            </a:r>
          </a:p>
        </p:txBody>
      </p:sp>
      <p:sp>
        <p:nvSpPr>
          <p:cNvPr id="8" name="Başlık 1"/>
          <p:cNvSpPr>
            <a:spLocks noGrp="1"/>
          </p:cNvSpPr>
          <p:nvPr>
            <p:ph type="title"/>
          </p:nvPr>
        </p:nvSpPr>
        <p:spPr>
          <a:xfrm>
            <a:off x="6064397" y="2025016"/>
            <a:ext cx="2900091" cy="1080120"/>
          </a:xfrm>
        </p:spPr>
        <p:txBody>
          <a:bodyPr>
            <a:noAutofit/>
          </a:bodyPr>
          <a:lstStyle/>
          <a:p>
            <a:r>
              <a:rPr lang="tr-TR" sz="2400" dirty="0" smtClean="0">
                <a:solidFill>
                  <a:schemeClr val="accent1">
                    <a:lumMod val="40000"/>
                    <a:lumOff val="60000"/>
                  </a:schemeClr>
                </a:solidFill>
                <a:latin typeface="Arial Black" pitchFamily="34" charset="0"/>
              </a:rPr>
              <a:t>IOS ADASI</a:t>
            </a:r>
            <a:br>
              <a:rPr lang="tr-TR" sz="2400" dirty="0" smtClean="0">
                <a:solidFill>
                  <a:schemeClr val="accent1">
                    <a:lumMod val="40000"/>
                    <a:lumOff val="60000"/>
                  </a:schemeClr>
                </a:solidFill>
                <a:latin typeface="Arial Black" pitchFamily="34" charset="0"/>
              </a:rPr>
            </a:br>
            <a:endParaRPr lang="tr-TR" sz="2400" dirty="0">
              <a:solidFill>
                <a:schemeClr val="accent1">
                  <a:lumMod val="40000"/>
                  <a:lumOff val="60000"/>
                </a:schemeClr>
              </a:solidFill>
            </a:endParaRPr>
          </a:p>
        </p:txBody>
      </p:sp>
      <p:sp>
        <p:nvSpPr>
          <p:cNvPr id="5" name="Metin kutusu 4"/>
          <p:cNvSpPr txBox="1"/>
          <p:nvPr/>
        </p:nvSpPr>
        <p:spPr>
          <a:xfrm>
            <a:off x="6064398" y="2926685"/>
            <a:ext cx="2771800" cy="369332"/>
          </a:xfrm>
          <a:prstGeom prst="rect">
            <a:avLst/>
          </a:prstGeom>
          <a:noFill/>
        </p:spPr>
        <p:txBody>
          <a:bodyPr wrap="square" rtlCol="0">
            <a:spAutoFit/>
          </a:bodyPr>
          <a:lstStyle/>
          <a:p>
            <a:r>
              <a:rPr lang="tr-TR" b="1" dirty="0" smtClean="0">
                <a:solidFill>
                  <a:srgbClr val="00B0F0"/>
                </a:solidFill>
              </a:rPr>
              <a:t>13 Ağustos/ 15 Ağustos</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548680"/>
            <a:ext cx="5726116" cy="5832648"/>
          </a:xfrm>
        </p:spPr>
      </p:pic>
    </p:spTree>
    <p:extLst>
      <p:ext uri="{BB962C8B-B14F-4D97-AF65-F5344CB8AC3E}">
        <p14:creationId xmlns:p14="http://schemas.microsoft.com/office/powerpoint/2010/main" val="3887941861"/>
      </p:ext>
    </p:extLst>
  </p:cSld>
  <p:clrMapOvr>
    <a:masterClrMapping/>
  </p:clrMapOvr>
  <p:transition spd="slow">
    <p:randomBar dir="vert"/>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0623" y="74292"/>
            <a:ext cx="4926151" cy="744319"/>
          </a:xfrm>
        </p:spPr>
        <p:txBody>
          <a:bodyPr>
            <a:normAutofit fontScale="90000"/>
          </a:bodyPr>
          <a:lstStyle/>
          <a:p>
            <a:pPr algn="l"/>
            <a:r>
              <a:rPr lang="tr-TR" sz="2800" b="1" dirty="0" smtClean="0">
                <a:solidFill>
                  <a:schemeClr val="accent1">
                    <a:lumMod val="20000"/>
                    <a:lumOff val="80000"/>
                  </a:schemeClr>
                </a:solidFill>
                <a:latin typeface="Arial Black" pitchFamily="34" charset="0"/>
              </a:rPr>
              <a:t>IOS ADASI</a:t>
            </a:r>
            <a:br>
              <a:rPr lang="tr-TR" sz="2800" b="1" dirty="0" smtClean="0">
                <a:solidFill>
                  <a:schemeClr val="accent1">
                    <a:lumMod val="20000"/>
                    <a:lumOff val="80000"/>
                  </a:schemeClr>
                </a:solidFill>
                <a:latin typeface="Arial Black" pitchFamily="34" charset="0"/>
              </a:rPr>
            </a:br>
            <a:r>
              <a:rPr lang="tr-TR" sz="2800" b="1" dirty="0" smtClean="0">
                <a:solidFill>
                  <a:schemeClr val="accent1">
                    <a:lumMod val="20000"/>
                    <a:lumOff val="80000"/>
                  </a:schemeClr>
                </a:solidFill>
                <a:latin typeface="Arial Black" pitchFamily="34" charset="0"/>
              </a:rPr>
              <a:t>YIALOS LİMANI</a:t>
            </a:r>
            <a:endParaRPr lang="tr-TR" sz="2800" dirty="0">
              <a:solidFill>
                <a:schemeClr val="accent1">
                  <a:lumMod val="20000"/>
                  <a:lumOff val="80000"/>
                </a:schemeClr>
              </a:solidFill>
            </a:endParaRPr>
          </a:p>
        </p:txBody>
      </p:sp>
      <p:sp>
        <p:nvSpPr>
          <p:cNvPr id="9" name="Metin kutusu 8"/>
          <p:cNvSpPr txBox="1"/>
          <p:nvPr/>
        </p:nvSpPr>
        <p:spPr>
          <a:xfrm>
            <a:off x="5914759" y="0"/>
            <a:ext cx="3229241" cy="646331"/>
          </a:xfrm>
          <a:prstGeom prst="rect">
            <a:avLst/>
          </a:prstGeom>
          <a:noFill/>
        </p:spPr>
        <p:txBody>
          <a:bodyPr wrap="square" rtlCol="0">
            <a:spAutoFit/>
          </a:bodyPr>
          <a:lstStyle/>
          <a:p>
            <a:pPr algn="r"/>
            <a:r>
              <a:rPr lang="tr-TR" b="1" dirty="0" smtClean="0">
                <a:solidFill>
                  <a:schemeClr val="bg1"/>
                </a:solidFill>
              </a:rPr>
              <a:t>36°43’.35N – 25°16’.43E</a:t>
            </a:r>
          </a:p>
          <a:p>
            <a:pPr algn="r"/>
            <a:r>
              <a:rPr lang="tr-TR" b="1" dirty="0" smtClean="0">
                <a:solidFill>
                  <a:schemeClr val="bg1"/>
                </a:solidFill>
              </a:rPr>
              <a:t>13 Ağustos– 15 Ağustos 2015</a:t>
            </a:r>
          </a:p>
        </p:txBody>
      </p:sp>
      <p:sp>
        <p:nvSpPr>
          <p:cNvPr id="3" name="Metin kutusu 2"/>
          <p:cNvSpPr txBox="1"/>
          <p:nvPr/>
        </p:nvSpPr>
        <p:spPr>
          <a:xfrm>
            <a:off x="-30623" y="5947156"/>
            <a:ext cx="9144000" cy="923330"/>
          </a:xfrm>
          <a:prstGeom prst="rect">
            <a:avLst/>
          </a:prstGeom>
          <a:noFill/>
        </p:spPr>
        <p:txBody>
          <a:bodyPr wrap="square" rtlCol="0">
            <a:spAutoFit/>
          </a:bodyPr>
          <a:lstStyle/>
          <a:p>
            <a:pPr algn="ctr"/>
            <a:r>
              <a:rPr lang="tr-TR" b="1" dirty="0" smtClean="0">
                <a:solidFill>
                  <a:srgbClr val="FFC000"/>
                </a:solidFill>
              </a:rPr>
              <a:t>IOS ADASINDA YIALOS LİMANINA FERİBOT İSKELESİNİN KARŞISINDAKİ BETON İSKELEYE KIÇTAN KARA OLDUK. PEK ÇOK TEKNE SAHİBİ YER BULMANIN ZOR OLDUĞU SANTORINI’YE BU LİMANDAN KALKAN FERİBOTLAR İLE GİDİYOR.</a:t>
            </a:r>
            <a:endParaRPr lang="tr-TR" b="1" dirty="0">
              <a:solidFill>
                <a:srgbClr val="FFC000"/>
              </a:solidFill>
            </a:endParaRP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3" y="818611"/>
            <a:ext cx="9144000" cy="5143500"/>
          </a:xfrm>
          <a:prstGeom prst="rect">
            <a:avLst/>
          </a:prstGeom>
        </p:spPr>
      </p:pic>
    </p:spTree>
    <p:extLst>
      <p:ext uri="{BB962C8B-B14F-4D97-AF65-F5344CB8AC3E}">
        <p14:creationId xmlns:p14="http://schemas.microsoft.com/office/powerpoint/2010/main" val="4712942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8" name="Başlık 1"/>
          <p:cNvSpPr>
            <a:spLocks noGrp="1"/>
          </p:cNvSpPr>
          <p:nvPr>
            <p:ph type="title"/>
          </p:nvPr>
        </p:nvSpPr>
        <p:spPr>
          <a:xfrm>
            <a:off x="3255067" y="28419"/>
            <a:ext cx="2520280" cy="910168"/>
          </a:xfrm>
        </p:spPr>
        <p:txBody>
          <a:bodyPr>
            <a:normAutofit/>
          </a:bodyPr>
          <a:lstStyle/>
          <a:p>
            <a:r>
              <a:rPr lang="tr-TR" sz="2800" dirty="0" smtClean="0">
                <a:solidFill>
                  <a:schemeClr val="accent1">
                    <a:lumMod val="40000"/>
                    <a:lumOff val="60000"/>
                  </a:schemeClr>
                </a:solidFill>
                <a:latin typeface="Arial Black" pitchFamily="34" charset="0"/>
              </a:rPr>
              <a:t>PYRGI</a:t>
            </a:r>
            <a:endParaRPr lang="tr-TR" sz="2800" dirty="0">
              <a:solidFill>
                <a:schemeClr val="accent1">
                  <a:lumMod val="40000"/>
                  <a:lumOff val="60000"/>
                </a:schemeClr>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668" y="692696"/>
            <a:ext cx="7818664" cy="5215049"/>
          </a:xfrm>
          <a:prstGeom prst="rect">
            <a:avLst/>
          </a:prstGeom>
        </p:spPr>
      </p:pic>
      <p:sp>
        <p:nvSpPr>
          <p:cNvPr id="5" name="Metin kutusu 4"/>
          <p:cNvSpPr txBox="1"/>
          <p:nvPr/>
        </p:nvSpPr>
        <p:spPr>
          <a:xfrm>
            <a:off x="0" y="0"/>
            <a:ext cx="9144000" cy="369332"/>
          </a:xfrm>
          <a:prstGeom prst="rect">
            <a:avLst/>
          </a:prstGeom>
          <a:noFill/>
        </p:spPr>
        <p:txBody>
          <a:bodyPr wrap="square" rtlCol="0">
            <a:spAutoFit/>
          </a:bodyPr>
          <a:lstStyle/>
          <a:p>
            <a:pPr algn="ctr"/>
            <a:r>
              <a:rPr lang="tr-TR" b="1" dirty="0" smtClean="0">
                <a:solidFill>
                  <a:srgbClr val="FFC000"/>
                </a:solidFill>
              </a:rPr>
              <a:t>SAKIZ ADASI’NIN DAĞ KÖYLERİ OLDUKÇA ETKİLEYİCİ</a:t>
            </a:r>
          </a:p>
        </p:txBody>
      </p:sp>
      <p:sp>
        <p:nvSpPr>
          <p:cNvPr id="6" name="Metin kutusu 5"/>
          <p:cNvSpPr txBox="1"/>
          <p:nvPr/>
        </p:nvSpPr>
        <p:spPr>
          <a:xfrm>
            <a:off x="-17304" y="5933988"/>
            <a:ext cx="9144000" cy="880369"/>
          </a:xfrm>
          <a:prstGeom prst="rect">
            <a:avLst/>
          </a:prstGeom>
          <a:noFill/>
        </p:spPr>
        <p:txBody>
          <a:bodyPr wrap="square" rtlCol="0">
            <a:spAutoFit/>
          </a:bodyPr>
          <a:lstStyle/>
          <a:p>
            <a:pPr algn="ctr">
              <a:lnSpc>
                <a:spcPct val="150000"/>
              </a:lnSpc>
            </a:pPr>
            <a:r>
              <a:rPr lang="tr-TR" b="1" dirty="0" smtClean="0">
                <a:solidFill>
                  <a:srgbClr val="FFC000"/>
                </a:solidFill>
              </a:rPr>
              <a:t>DUVARLARINA,  KSYSTA ADI VERİLEN, </a:t>
            </a:r>
          </a:p>
          <a:p>
            <a:pPr algn="ctr">
              <a:lnSpc>
                <a:spcPct val="150000"/>
              </a:lnSpc>
            </a:pPr>
            <a:r>
              <a:rPr lang="tr-TR" b="1" dirty="0" smtClean="0">
                <a:solidFill>
                  <a:srgbClr val="FFC000"/>
                </a:solidFill>
              </a:rPr>
              <a:t>SIVA İLE DESENLER YAPILMIŞ SÜSLÜ BİNALARI İLE MEŞHUR BİR KÖY</a:t>
            </a:r>
            <a:endParaRPr lang="tr-TR" b="1" dirty="0">
              <a:solidFill>
                <a:srgbClr val="FFC000"/>
              </a:solidFill>
            </a:endParaRPr>
          </a:p>
        </p:txBody>
      </p:sp>
    </p:spTree>
    <p:extLst>
      <p:ext uri="{BB962C8B-B14F-4D97-AF65-F5344CB8AC3E}">
        <p14:creationId xmlns:p14="http://schemas.microsoft.com/office/powerpoint/2010/main" val="382725093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0"/>
            <a:ext cx="6768752" cy="599172"/>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IOS ADASI CHORA</a:t>
            </a:r>
            <a:endParaRPr lang="tr-TR" sz="2800" dirty="0">
              <a:solidFill>
                <a:schemeClr val="accent1">
                  <a:lumMod val="20000"/>
                  <a:lumOff val="80000"/>
                </a:schemeClr>
              </a:solidFill>
            </a:endParaRPr>
          </a:p>
        </p:txBody>
      </p:sp>
      <p:sp>
        <p:nvSpPr>
          <p:cNvPr id="4" name="Metin kutusu 3"/>
          <p:cNvSpPr txBox="1"/>
          <p:nvPr/>
        </p:nvSpPr>
        <p:spPr>
          <a:xfrm>
            <a:off x="-28778" y="5657671"/>
            <a:ext cx="9144000" cy="1200329"/>
          </a:xfrm>
          <a:prstGeom prst="rect">
            <a:avLst/>
          </a:prstGeom>
          <a:noFill/>
        </p:spPr>
        <p:txBody>
          <a:bodyPr wrap="square" rtlCol="0">
            <a:spAutoFit/>
          </a:bodyPr>
          <a:lstStyle/>
          <a:p>
            <a:pPr algn="ctr"/>
            <a:r>
              <a:rPr lang="tr-TR" b="1" dirty="0" smtClean="0">
                <a:solidFill>
                  <a:srgbClr val="FFC000"/>
                </a:solidFill>
              </a:rPr>
              <a:t>IOS’UN CHORA'SI DAHA ÇOK EĞLENCE VE ALIŞVERİŞE YÖNELİK. GECE,HER YER BAR OLDUĞU İÇİN SOKAKLARDA ADIM ATACAK YER K</a:t>
            </a:r>
            <a:r>
              <a:rPr lang="tr-TR" b="1" dirty="0">
                <a:solidFill>
                  <a:srgbClr val="FFC000"/>
                </a:solidFill>
              </a:rPr>
              <a:t>AL</a:t>
            </a:r>
            <a:r>
              <a:rPr lang="tr-TR" b="1" dirty="0" smtClean="0">
                <a:solidFill>
                  <a:srgbClr val="FFC000"/>
                </a:solidFill>
              </a:rPr>
              <a:t>MIYOR.</a:t>
            </a:r>
            <a:r>
              <a:rPr lang="tr-TR" b="1" i="1" dirty="0" smtClean="0">
                <a:solidFill>
                  <a:prstClr val="black"/>
                </a:solidFill>
              </a:rPr>
              <a:t> </a:t>
            </a:r>
          </a:p>
          <a:p>
            <a:pPr algn="ctr"/>
            <a:r>
              <a:rPr lang="tr-TR" b="1" dirty="0" smtClean="0">
                <a:solidFill>
                  <a:srgbClr val="FFC000"/>
                </a:solidFill>
              </a:rPr>
              <a:t>IOS’TA MAHALLE SAKİNLERİNİN SOKAKLARIN BEYAZ KONTÜR BOYALARINI YAPTIĞINA BİREBİR ŞAHİT OLDUK.</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0298"/>
            <a:ext cx="9144000" cy="5143500"/>
          </a:xfrm>
          <a:prstGeom prst="rect">
            <a:avLst/>
          </a:prstGeom>
        </p:spPr>
      </p:pic>
    </p:spTree>
    <p:extLst>
      <p:ext uri="{BB962C8B-B14F-4D97-AF65-F5344CB8AC3E}">
        <p14:creationId xmlns:p14="http://schemas.microsoft.com/office/powerpoint/2010/main" val="16607890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6" name="Metin kutusu 5"/>
          <p:cNvSpPr txBox="1"/>
          <p:nvPr/>
        </p:nvSpPr>
        <p:spPr>
          <a:xfrm>
            <a:off x="-28778" y="5657670"/>
            <a:ext cx="9172778" cy="1200329"/>
          </a:xfrm>
          <a:prstGeom prst="rect">
            <a:avLst/>
          </a:prstGeom>
          <a:noFill/>
        </p:spPr>
        <p:txBody>
          <a:bodyPr wrap="square" rtlCol="0">
            <a:spAutoFit/>
          </a:bodyPr>
          <a:lstStyle>
            <a:defPPr>
              <a:defRPr lang="tr-TR"/>
            </a:defPPr>
            <a:lvl1pPr algn="ctr">
              <a:defRPr b="1">
                <a:solidFill>
                  <a:srgbClr val="FFC000"/>
                </a:solidFill>
              </a:defRPr>
            </a:lvl1pPr>
          </a:lstStyle>
          <a:p>
            <a:r>
              <a:rPr lang="tr-TR" dirty="0" smtClean="0"/>
              <a:t>ADANIN GÜNEY BURNUNDAKİ MAGANARİ KOYU YAZLIK EVLER VE PLAJLARLA DOLU. HAVA O DENLİ SAKİN, DENİZ, O DENLİ BERRAKTI Kİ DEMİRİMİZİN SUYUN DİBİNE DEĞİP GÜZELCE TUTTUĞUNU TEKNENİN ÜSTÜNDEN BİLE GÖREBİLDİK.</a:t>
            </a:r>
          </a:p>
          <a:p>
            <a:r>
              <a:rPr lang="tr-TR" dirty="0" smtClean="0"/>
              <a:t>GÜNEY CYCLADES ADALARININ SONUNCUSU IOS OLDU…</a:t>
            </a:r>
            <a:endParaRPr lang="tr-TR" dirty="0"/>
          </a:p>
        </p:txBody>
      </p:sp>
      <p:sp>
        <p:nvSpPr>
          <p:cNvPr id="2" name="Başlık 1"/>
          <p:cNvSpPr>
            <a:spLocks noGrp="1"/>
          </p:cNvSpPr>
          <p:nvPr>
            <p:ph type="title"/>
          </p:nvPr>
        </p:nvSpPr>
        <p:spPr>
          <a:xfrm>
            <a:off x="1331640" y="-35768"/>
            <a:ext cx="6768752" cy="671180"/>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IOS ADASI MAGANARI KOYU</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14171"/>
            <a:ext cx="9144000" cy="5143500"/>
          </a:xfrm>
          <a:prstGeom prst="rect">
            <a:avLst/>
          </a:prstGeom>
        </p:spPr>
      </p:pic>
      <p:sp>
        <p:nvSpPr>
          <p:cNvPr id="5" name="Metin kutusu 4"/>
          <p:cNvSpPr txBox="1"/>
          <p:nvPr/>
        </p:nvSpPr>
        <p:spPr>
          <a:xfrm>
            <a:off x="6012160" y="5011340"/>
            <a:ext cx="3070658" cy="646331"/>
          </a:xfrm>
          <a:prstGeom prst="rect">
            <a:avLst/>
          </a:prstGeom>
          <a:noFill/>
        </p:spPr>
        <p:txBody>
          <a:bodyPr wrap="square" rtlCol="0">
            <a:spAutoFit/>
          </a:bodyPr>
          <a:lstStyle/>
          <a:p>
            <a:pPr algn="r"/>
            <a:r>
              <a:rPr lang="tr-TR" b="1" dirty="0" smtClean="0">
                <a:solidFill>
                  <a:srgbClr val="002060"/>
                </a:solidFill>
              </a:rPr>
              <a:t>36°39’.</a:t>
            </a:r>
            <a:r>
              <a:rPr lang="tr-TR" b="1" dirty="0">
                <a:solidFill>
                  <a:srgbClr val="002060"/>
                </a:solidFill>
              </a:rPr>
              <a:t>0</a:t>
            </a:r>
            <a:r>
              <a:rPr lang="tr-TR" b="1" dirty="0" smtClean="0">
                <a:solidFill>
                  <a:srgbClr val="002060"/>
                </a:solidFill>
              </a:rPr>
              <a:t>5N – 25°22’.</a:t>
            </a:r>
            <a:r>
              <a:rPr lang="tr-TR" b="1" dirty="0">
                <a:solidFill>
                  <a:srgbClr val="002060"/>
                </a:solidFill>
              </a:rPr>
              <a:t>2</a:t>
            </a:r>
            <a:r>
              <a:rPr lang="tr-TR" b="1" dirty="0" smtClean="0">
                <a:solidFill>
                  <a:srgbClr val="002060"/>
                </a:solidFill>
              </a:rPr>
              <a:t>3E</a:t>
            </a:r>
          </a:p>
          <a:p>
            <a:pPr algn="r"/>
            <a:r>
              <a:rPr lang="tr-TR" b="1" dirty="0" smtClean="0">
                <a:solidFill>
                  <a:srgbClr val="002060"/>
                </a:solidFill>
              </a:rPr>
              <a:t>15 Ağustos– 16 Ağustos 2015</a:t>
            </a:r>
          </a:p>
        </p:txBody>
      </p:sp>
      <p:pic>
        <p:nvPicPr>
          <p:cNvPr id="5122" name="Picture 2" descr="C:\Program Files\Microsoft Office\MEDIA\OFFICE14\Bullets\BD15056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3175" y="6537325"/>
            <a:ext cx="142875"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0207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064397" y="3573016"/>
            <a:ext cx="2771800" cy="880369"/>
          </a:xfrm>
          <a:prstGeom prst="rect">
            <a:avLst/>
          </a:prstGeom>
          <a:noFill/>
        </p:spPr>
        <p:txBody>
          <a:bodyPr wrap="square" rtlCol="0">
            <a:spAutoFit/>
          </a:bodyPr>
          <a:lstStyle/>
          <a:p>
            <a:pPr>
              <a:lnSpc>
                <a:spcPct val="150000"/>
              </a:lnSpc>
            </a:pPr>
            <a:r>
              <a:rPr lang="tr-TR" b="1" dirty="0" smtClean="0">
                <a:solidFill>
                  <a:srgbClr val="FFC000"/>
                </a:solidFill>
              </a:rPr>
              <a:t>ASTYPALEA LİMANI </a:t>
            </a:r>
          </a:p>
          <a:p>
            <a:pPr>
              <a:lnSpc>
                <a:spcPct val="150000"/>
              </a:lnSpc>
            </a:pPr>
            <a:r>
              <a:rPr lang="tr-TR" b="1" dirty="0" smtClean="0">
                <a:solidFill>
                  <a:prstClr val="white"/>
                </a:solidFill>
              </a:rPr>
              <a:t>CHORA</a:t>
            </a:r>
          </a:p>
        </p:txBody>
      </p:sp>
      <p:sp>
        <p:nvSpPr>
          <p:cNvPr id="8" name="Başlık 1"/>
          <p:cNvSpPr>
            <a:spLocks noGrp="1"/>
          </p:cNvSpPr>
          <p:nvPr>
            <p:ph type="title"/>
          </p:nvPr>
        </p:nvSpPr>
        <p:spPr>
          <a:xfrm>
            <a:off x="6000251" y="1628800"/>
            <a:ext cx="2900091" cy="1080120"/>
          </a:xfrm>
        </p:spPr>
        <p:txBody>
          <a:bodyPr>
            <a:noAutofit/>
          </a:bodyPr>
          <a:lstStyle/>
          <a:p>
            <a:r>
              <a:rPr lang="tr-TR" sz="2400" dirty="0" smtClean="0">
                <a:solidFill>
                  <a:schemeClr val="accent1">
                    <a:lumMod val="40000"/>
                    <a:lumOff val="60000"/>
                  </a:schemeClr>
                </a:solidFill>
                <a:latin typeface="Arial Black" pitchFamily="34" charset="0"/>
              </a:rPr>
              <a:t>ASTYPALEA ADASI</a:t>
            </a:r>
            <a:br>
              <a:rPr lang="tr-TR" sz="2400" dirty="0" smtClean="0">
                <a:solidFill>
                  <a:schemeClr val="accent1">
                    <a:lumMod val="40000"/>
                    <a:lumOff val="60000"/>
                  </a:schemeClr>
                </a:solidFill>
                <a:latin typeface="Arial Black" pitchFamily="34" charset="0"/>
              </a:rPr>
            </a:br>
            <a:endParaRPr lang="tr-TR" sz="2400" dirty="0">
              <a:solidFill>
                <a:schemeClr val="accent1">
                  <a:lumMod val="40000"/>
                  <a:lumOff val="60000"/>
                </a:schemeClr>
              </a:solidFill>
            </a:endParaRPr>
          </a:p>
        </p:txBody>
      </p:sp>
      <p:sp>
        <p:nvSpPr>
          <p:cNvPr id="5" name="Metin kutusu 4"/>
          <p:cNvSpPr txBox="1"/>
          <p:nvPr/>
        </p:nvSpPr>
        <p:spPr>
          <a:xfrm>
            <a:off x="6064398" y="2926685"/>
            <a:ext cx="2771800" cy="369332"/>
          </a:xfrm>
          <a:prstGeom prst="rect">
            <a:avLst/>
          </a:prstGeom>
          <a:noFill/>
        </p:spPr>
        <p:txBody>
          <a:bodyPr wrap="square" rtlCol="0">
            <a:spAutoFit/>
          </a:bodyPr>
          <a:lstStyle/>
          <a:p>
            <a:r>
              <a:rPr lang="tr-TR" b="1" dirty="0" smtClean="0">
                <a:solidFill>
                  <a:srgbClr val="00B0F0"/>
                </a:solidFill>
              </a:rPr>
              <a:t>16 Ağustos/ 17 Ağustos</a:t>
            </a:r>
          </a:p>
        </p:txBody>
      </p:sp>
      <p:pic>
        <p:nvPicPr>
          <p:cNvPr id="9" name="İçerik Yer Tutucusu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836712"/>
            <a:ext cx="5811438" cy="5285577"/>
          </a:xfrm>
        </p:spPr>
      </p:pic>
    </p:spTree>
    <p:extLst>
      <p:ext uri="{BB962C8B-B14F-4D97-AF65-F5344CB8AC3E}">
        <p14:creationId xmlns:p14="http://schemas.microsoft.com/office/powerpoint/2010/main" val="3012382528"/>
      </p:ext>
    </p:extLst>
  </p:cSld>
  <p:clrMapOvr>
    <a:masterClrMapping/>
  </p:clrMapOvr>
  <p:transition spd="slow">
    <p:randomBar dir="vert"/>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7504" y="-21255"/>
            <a:ext cx="6264696" cy="849916"/>
          </a:xfrm>
        </p:spPr>
        <p:txBody>
          <a:bodyPr>
            <a:normAutofit/>
          </a:bodyPr>
          <a:lstStyle/>
          <a:p>
            <a:pPr algn="l">
              <a:lnSpc>
                <a:spcPct val="150000"/>
              </a:lnSpc>
            </a:pPr>
            <a:r>
              <a:rPr lang="tr-TR" sz="2800" b="1" dirty="0" smtClean="0">
                <a:solidFill>
                  <a:schemeClr val="accent1">
                    <a:lumMod val="20000"/>
                    <a:lumOff val="80000"/>
                  </a:schemeClr>
                </a:solidFill>
                <a:latin typeface="Arial Black" pitchFamily="34" charset="0"/>
              </a:rPr>
              <a:t>ASTYPALEA ADASI</a:t>
            </a:r>
            <a:endParaRPr lang="tr-TR" sz="2800" dirty="0">
              <a:solidFill>
                <a:schemeClr val="accent1">
                  <a:lumMod val="20000"/>
                  <a:lumOff val="80000"/>
                </a:schemeClr>
              </a:solidFill>
            </a:endParaRPr>
          </a:p>
        </p:txBody>
      </p:sp>
      <p:sp>
        <p:nvSpPr>
          <p:cNvPr id="9" name="Metin kutusu 8"/>
          <p:cNvSpPr txBox="1"/>
          <p:nvPr/>
        </p:nvSpPr>
        <p:spPr>
          <a:xfrm>
            <a:off x="4932040" y="182330"/>
            <a:ext cx="4211960" cy="646331"/>
          </a:xfrm>
          <a:prstGeom prst="rect">
            <a:avLst/>
          </a:prstGeom>
          <a:noFill/>
        </p:spPr>
        <p:txBody>
          <a:bodyPr wrap="square" rtlCol="0">
            <a:spAutoFit/>
          </a:bodyPr>
          <a:lstStyle/>
          <a:p>
            <a:pPr algn="r"/>
            <a:r>
              <a:rPr lang="tr-TR" b="1" dirty="0" smtClean="0">
                <a:solidFill>
                  <a:prstClr val="white"/>
                </a:solidFill>
              </a:rPr>
              <a:t>36°32’.83N – 25°21’.</a:t>
            </a:r>
            <a:r>
              <a:rPr lang="tr-TR" b="1" dirty="0">
                <a:solidFill>
                  <a:prstClr val="white"/>
                </a:solidFill>
              </a:rPr>
              <a:t>5</a:t>
            </a:r>
            <a:r>
              <a:rPr lang="tr-TR" b="1" dirty="0" smtClean="0">
                <a:solidFill>
                  <a:prstClr val="white"/>
                </a:solidFill>
              </a:rPr>
              <a:t>3E</a:t>
            </a:r>
          </a:p>
          <a:p>
            <a:pPr algn="r"/>
            <a:r>
              <a:rPr lang="tr-TR" b="1" dirty="0" smtClean="0">
                <a:solidFill>
                  <a:prstClr val="white"/>
                </a:solidFill>
              </a:rPr>
              <a:t>16 Ağustos– 17 Ağustos 2015</a:t>
            </a: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12" name="Dikdörtgen 11"/>
          <p:cNvSpPr/>
          <p:nvPr/>
        </p:nvSpPr>
        <p:spPr>
          <a:xfrm>
            <a:off x="0" y="6000750"/>
            <a:ext cx="9144000" cy="923330"/>
          </a:xfrm>
          <a:prstGeom prst="rect">
            <a:avLst/>
          </a:prstGeom>
        </p:spPr>
        <p:txBody>
          <a:bodyPr wrap="square">
            <a:spAutoFit/>
          </a:bodyPr>
          <a:lstStyle/>
          <a:p>
            <a:pPr algn="ctr"/>
            <a:r>
              <a:rPr lang="tr-TR" b="1" dirty="0" smtClean="0">
                <a:solidFill>
                  <a:srgbClr val="FFC000"/>
                </a:solidFill>
              </a:rPr>
              <a:t>ASTYPALAİA'DA MENDİREĞİN ARKASINA, PLAJA KARŞI DEMİR ATIP KIÇTAN KARA OLDUK. LİMAN BİZİM GİBİ 8-10 TEKNE KADAR ALABİLİYOR. SU BULANMAMIŞSA ZEMİNDEKİ DEMİRLER DE GAYET NET GÖRÜNEBİLİYOR</a:t>
            </a:r>
            <a:endParaRPr lang="tr-TR" b="1" dirty="0">
              <a:solidFill>
                <a:srgbClr val="FFC000"/>
              </a:solidFill>
            </a:endParaRPr>
          </a:p>
        </p:txBody>
      </p:sp>
    </p:spTree>
    <p:extLst>
      <p:ext uri="{BB962C8B-B14F-4D97-AF65-F5344CB8AC3E}">
        <p14:creationId xmlns:p14="http://schemas.microsoft.com/office/powerpoint/2010/main" val="24827054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92738" y="-99392"/>
            <a:ext cx="6835646" cy="617628"/>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ASTYPALEA ADASI CHORA</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4" y="476672"/>
            <a:ext cx="9144000" cy="5143500"/>
          </a:xfrm>
          <a:prstGeom prst="rect">
            <a:avLst/>
          </a:prstGeom>
        </p:spPr>
      </p:pic>
      <p:sp>
        <p:nvSpPr>
          <p:cNvPr id="3" name="Dikdörtgen 2"/>
          <p:cNvSpPr/>
          <p:nvPr/>
        </p:nvSpPr>
        <p:spPr>
          <a:xfrm>
            <a:off x="-32404" y="5657671"/>
            <a:ext cx="9144000" cy="1200329"/>
          </a:xfrm>
          <a:prstGeom prst="rect">
            <a:avLst/>
          </a:prstGeom>
        </p:spPr>
        <p:txBody>
          <a:bodyPr wrap="square">
            <a:spAutoFit/>
          </a:bodyPr>
          <a:lstStyle/>
          <a:p>
            <a:pPr algn="ctr"/>
            <a:r>
              <a:rPr lang="tr-TR" b="1" dirty="0" smtClean="0">
                <a:solidFill>
                  <a:srgbClr val="FFC000"/>
                </a:solidFill>
              </a:rPr>
              <a:t>GÜNEŞ BATMAYA YAKIN BURANIN OTOBÜSLE CHORA‘YA ÇIKTIK. İNDİĞİMİZ YERDEN KALEYE KADAR YİNE EPEYCE TIRMANMAMIZ GEREKTİ. VENEDİK  DÖNEMİNDEN KALMA ORTAÇAĞ KALESİNİ VE KİLİSELERİ GEZDİK. CHORA'DA YEL DEĞİRMENLERİNİ RESTORE ETMİŞLER VE HEPSİNİ AKTİF OLARAK KULLANILIYORLAR. </a:t>
            </a:r>
            <a:endParaRPr lang="tr-TR" b="1" dirty="0">
              <a:solidFill>
                <a:srgbClr val="FFC000"/>
              </a:solidFill>
            </a:endParaRPr>
          </a:p>
        </p:txBody>
      </p:sp>
    </p:spTree>
    <p:extLst>
      <p:ext uri="{BB962C8B-B14F-4D97-AF65-F5344CB8AC3E}">
        <p14:creationId xmlns:p14="http://schemas.microsoft.com/office/powerpoint/2010/main" val="25809741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5220072" y="836712"/>
            <a:ext cx="4266220" cy="1084599"/>
          </a:xfrm>
        </p:spPr>
        <p:txBody>
          <a:bodyPr>
            <a:normAutofit/>
          </a:bodyPr>
          <a:lstStyle/>
          <a:p>
            <a:pPr>
              <a:lnSpc>
                <a:spcPct val="150000"/>
              </a:lnSpc>
            </a:pPr>
            <a:r>
              <a:rPr lang="tr-TR" sz="2800" b="1" dirty="0" smtClean="0">
                <a:solidFill>
                  <a:schemeClr val="accent1">
                    <a:lumMod val="20000"/>
                    <a:lumOff val="80000"/>
                  </a:schemeClr>
                </a:solidFill>
                <a:latin typeface="Arial Black" pitchFamily="34" charset="0"/>
              </a:rPr>
              <a:t>NİSİROS ADASI</a:t>
            </a:r>
            <a:endParaRPr lang="tr-TR" sz="2800" dirty="0">
              <a:solidFill>
                <a:schemeClr val="accent1">
                  <a:lumMod val="20000"/>
                  <a:lumOff val="80000"/>
                </a:schemeClr>
              </a:solidFill>
            </a:endParaRPr>
          </a:p>
        </p:txBody>
      </p:sp>
      <p:sp>
        <p:nvSpPr>
          <p:cNvPr id="9" name="Metin kutusu 8"/>
          <p:cNvSpPr txBox="1"/>
          <p:nvPr/>
        </p:nvSpPr>
        <p:spPr>
          <a:xfrm>
            <a:off x="5220072" y="1951965"/>
            <a:ext cx="4211960" cy="646331"/>
          </a:xfrm>
          <a:prstGeom prst="rect">
            <a:avLst/>
          </a:prstGeom>
          <a:noFill/>
        </p:spPr>
        <p:txBody>
          <a:bodyPr wrap="square" rtlCol="0">
            <a:spAutoFit/>
          </a:bodyPr>
          <a:lstStyle/>
          <a:p>
            <a:pPr algn="ctr"/>
            <a:r>
              <a:rPr lang="tr-TR" b="1" dirty="0" smtClean="0">
                <a:solidFill>
                  <a:srgbClr val="00B0F0"/>
                </a:solidFill>
              </a:rPr>
              <a:t>36°37’.159N – 27°10’.373E</a:t>
            </a:r>
          </a:p>
          <a:p>
            <a:pPr algn="ctr"/>
            <a:r>
              <a:rPr lang="tr-TR" b="1" dirty="0" smtClean="0">
                <a:solidFill>
                  <a:srgbClr val="00B0F0"/>
                </a:solidFill>
              </a:rPr>
              <a:t>17 Ağustos– 18 Ağustos 2015</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620688"/>
            <a:ext cx="5548561" cy="5400600"/>
          </a:xfrm>
          <a:prstGeom prst="rect">
            <a:avLst/>
          </a:prstGeom>
        </p:spPr>
      </p:pic>
      <p:sp>
        <p:nvSpPr>
          <p:cNvPr id="7" name="Dikdörtgen 6"/>
          <p:cNvSpPr/>
          <p:nvPr/>
        </p:nvSpPr>
        <p:spPr>
          <a:xfrm>
            <a:off x="-34008" y="6211669"/>
            <a:ext cx="9144000" cy="646331"/>
          </a:xfrm>
          <a:prstGeom prst="rect">
            <a:avLst/>
          </a:prstGeom>
        </p:spPr>
        <p:txBody>
          <a:bodyPr wrap="square">
            <a:spAutoFit/>
          </a:bodyPr>
          <a:lstStyle/>
          <a:p>
            <a:pPr algn="ctr"/>
            <a:r>
              <a:rPr lang="tr-TR" b="1" dirty="0" smtClean="0">
                <a:solidFill>
                  <a:srgbClr val="FFC000"/>
                </a:solidFill>
              </a:rPr>
              <a:t>40 MİLLİK YOLU 6 SAATTE ALIP DAHA ÖNCE DEFALARCA GELİP KARIŞ KARIŞ GEZDİĞİMİZ NİSİROS ADASININ PALİ LİMANINA KIÇTAN KARA OLDUK. </a:t>
            </a:r>
            <a:endParaRPr lang="tr-TR" b="1" dirty="0">
              <a:solidFill>
                <a:srgbClr val="FFC000"/>
              </a:solidFill>
            </a:endParaRPr>
          </a:p>
        </p:txBody>
      </p:sp>
      <p:sp>
        <p:nvSpPr>
          <p:cNvPr id="8" name="Metin kutusu 7"/>
          <p:cNvSpPr txBox="1"/>
          <p:nvPr/>
        </p:nvSpPr>
        <p:spPr>
          <a:xfrm>
            <a:off x="6054588" y="2910078"/>
            <a:ext cx="2771800" cy="464871"/>
          </a:xfrm>
          <a:prstGeom prst="rect">
            <a:avLst/>
          </a:prstGeom>
          <a:noFill/>
        </p:spPr>
        <p:txBody>
          <a:bodyPr wrap="square" rtlCol="0">
            <a:spAutoFit/>
          </a:bodyPr>
          <a:lstStyle/>
          <a:p>
            <a:pPr>
              <a:lnSpc>
                <a:spcPct val="150000"/>
              </a:lnSpc>
            </a:pPr>
            <a:r>
              <a:rPr lang="tr-TR" b="1" dirty="0" smtClean="0">
                <a:solidFill>
                  <a:srgbClr val="FFC000"/>
                </a:solidFill>
              </a:rPr>
              <a:t>PALİ LİMANI </a:t>
            </a:r>
          </a:p>
        </p:txBody>
      </p:sp>
    </p:spTree>
    <p:extLst>
      <p:ext uri="{BB962C8B-B14F-4D97-AF65-F5344CB8AC3E}">
        <p14:creationId xmlns:p14="http://schemas.microsoft.com/office/powerpoint/2010/main" val="42393367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0" y="-99393"/>
            <a:ext cx="5292080" cy="733935"/>
          </a:xfrm>
        </p:spPr>
        <p:txBody>
          <a:bodyPr>
            <a:normAutofit/>
          </a:bodyPr>
          <a:lstStyle/>
          <a:p>
            <a:pPr algn="l">
              <a:lnSpc>
                <a:spcPct val="150000"/>
              </a:lnSpc>
            </a:pPr>
            <a:r>
              <a:rPr lang="tr-TR" sz="2800" b="1" dirty="0" smtClean="0">
                <a:solidFill>
                  <a:schemeClr val="accent1">
                    <a:lumMod val="20000"/>
                    <a:lumOff val="80000"/>
                  </a:schemeClr>
                </a:solidFill>
                <a:latin typeface="Arial Black" pitchFamily="34" charset="0"/>
              </a:rPr>
              <a:t>NISYROS ADASI - PALİ</a:t>
            </a:r>
            <a:endParaRPr lang="tr-TR" sz="2800" dirty="0">
              <a:solidFill>
                <a:schemeClr val="accent1">
                  <a:lumMod val="20000"/>
                  <a:lumOff val="80000"/>
                </a:schemeClr>
              </a:solidFill>
            </a:endParaRPr>
          </a:p>
        </p:txBody>
      </p:sp>
      <p:sp>
        <p:nvSpPr>
          <p:cNvPr id="6" name="Metin kutusu 5"/>
          <p:cNvSpPr txBox="1"/>
          <p:nvPr/>
        </p:nvSpPr>
        <p:spPr>
          <a:xfrm>
            <a:off x="4912002" y="7862"/>
            <a:ext cx="4211960" cy="646331"/>
          </a:xfrm>
          <a:prstGeom prst="rect">
            <a:avLst/>
          </a:prstGeom>
          <a:noFill/>
        </p:spPr>
        <p:txBody>
          <a:bodyPr wrap="square" rtlCol="0">
            <a:spAutoFit/>
          </a:bodyPr>
          <a:lstStyle/>
          <a:p>
            <a:pPr algn="r"/>
            <a:r>
              <a:rPr lang="tr-TR" b="1" dirty="0" smtClean="0">
                <a:solidFill>
                  <a:schemeClr val="bg1"/>
                </a:solidFill>
              </a:rPr>
              <a:t>36°37’.159N – 27°10’.373E</a:t>
            </a:r>
          </a:p>
          <a:p>
            <a:pPr algn="r"/>
            <a:r>
              <a:rPr lang="tr-TR" b="1" dirty="0" smtClean="0">
                <a:solidFill>
                  <a:schemeClr val="bg1"/>
                </a:solidFill>
              </a:rPr>
              <a:t>17 Ağustos– 18 Ağustos 2015</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92591"/>
            <a:ext cx="9144000" cy="5143500"/>
          </a:xfrm>
          <a:prstGeom prst="rect">
            <a:avLst/>
          </a:prstGeom>
        </p:spPr>
      </p:pic>
      <p:sp>
        <p:nvSpPr>
          <p:cNvPr id="5" name="Dikdörtgen 4"/>
          <p:cNvSpPr/>
          <p:nvPr/>
        </p:nvSpPr>
        <p:spPr>
          <a:xfrm>
            <a:off x="-34008" y="5921125"/>
            <a:ext cx="9144000" cy="923330"/>
          </a:xfrm>
          <a:prstGeom prst="rect">
            <a:avLst/>
          </a:prstGeom>
        </p:spPr>
        <p:txBody>
          <a:bodyPr wrap="square">
            <a:spAutoFit/>
          </a:bodyPr>
          <a:lstStyle/>
          <a:p>
            <a:pPr algn="ctr"/>
            <a:r>
              <a:rPr lang="tr-TR" b="1" dirty="0" smtClean="0">
                <a:solidFill>
                  <a:srgbClr val="FFC000"/>
                </a:solidFill>
              </a:rPr>
              <a:t>PALİ, ÇOK KÜÇÜK BİR SAHİL KÖYÜ. ANCAK LİMANI OLDUKÇA GENİŞ VE KALMAK İÇİN ÇOK UYGUN. BURADAN ARABA VEYA MOTOR KİRALAYIP ADADA RAHATÇA DOLAŞABİLİRSİNİZ.</a:t>
            </a:r>
          </a:p>
          <a:p>
            <a:pPr algn="ctr"/>
            <a:endParaRPr lang="tr-TR" b="1" dirty="0">
              <a:solidFill>
                <a:srgbClr val="FFC000"/>
              </a:solidFill>
            </a:endParaRPr>
          </a:p>
        </p:txBody>
      </p:sp>
    </p:spTree>
    <p:extLst>
      <p:ext uri="{BB962C8B-B14F-4D97-AF65-F5344CB8AC3E}">
        <p14:creationId xmlns:p14="http://schemas.microsoft.com/office/powerpoint/2010/main" val="25492728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20302" y="-99392"/>
            <a:ext cx="6836074" cy="605682"/>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NISIROS ADASI</a:t>
            </a:r>
            <a:endParaRPr lang="tr-TR" sz="2800" dirty="0">
              <a:solidFill>
                <a:schemeClr val="accent1">
                  <a:lumMod val="20000"/>
                  <a:lumOff val="80000"/>
                </a:schemeClr>
              </a:solidFill>
            </a:endParaRPr>
          </a:p>
        </p:txBody>
      </p:sp>
      <p:sp>
        <p:nvSpPr>
          <p:cNvPr id="4" name="Dikdörtgen 3"/>
          <p:cNvSpPr/>
          <p:nvPr/>
        </p:nvSpPr>
        <p:spPr>
          <a:xfrm>
            <a:off x="-7609" y="5643816"/>
            <a:ext cx="9144000" cy="1200329"/>
          </a:xfrm>
          <a:prstGeom prst="rect">
            <a:avLst/>
          </a:prstGeom>
        </p:spPr>
        <p:txBody>
          <a:bodyPr wrap="square">
            <a:spAutoFit/>
          </a:bodyPr>
          <a:lstStyle/>
          <a:p>
            <a:pPr algn="ctr"/>
            <a:r>
              <a:rPr lang="tr-TR" b="1" dirty="0" smtClean="0">
                <a:solidFill>
                  <a:srgbClr val="FFC000"/>
                </a:solidFill>
              </a:rPr>
              <a:t>NİSİROS BİR VOLKAN ADASI. TEPEDEKİ UNESCO’NUN DÜNYA LİSTESİNDEKİ NİKEA KÖYÜ, VOLCANO TATLISIYLA MEŞHUR TAVERNA, HALA YARI AKTİF DURUMDAKİ KRATERLER, EMBORİOS KÖYÜNDEKİ DOĞAL SAUNA, SAHİL YERLEŞİMİ  MANDRAKE, KAYALIKLARIN ÜZERİNDEKİ PANAGİA SPİLİANİ MANASTIRI, VOLKANİK TAŞLI PLAJLARI İLE ÜNLÜ.</a:t>
            </a:r>
            <a:endParaRPr lang="tr-TR" b="1" dirty="0">
              <a:solidFill>
                <a:srgbClr val="FFC000"/>
              </a:solidFill>
            </a:endParaRP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13248"/>
            <a:ext cx="9144000" cy="5143500"/>
          </a:xfrm>
          <a:prstGeom prst="rect">
            <a:avLst/>
          </a:prstGeom>
        </p:spPr>
      </p:pic>
    </p:spTree>
    <p:extLst>
      <p:ext uri="{BB962C8B-B14F-4D97-AF65-F5344CB8AC3E}">
        <p14:creationId xmlns:p14="http://schemas.microsoft.com/office/powerpoint/2010/main" val="39028897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583668" y="-99392"/>
            <a:ext cx="6264696" cy="849916"/>
          </a:xfrm>
        </p:spPr>
        <p:txBody>
          <a:bodyPr>
            <a:normAutofit/>
          </a:bodyPr>
          <a:lstStyle/>
          <a:p>
            <a:pPr>
              <a:lnSpc>
                <a:spcPct val="150000"/>
              </a:lnSpc>
            </a:pPr>
            <a:r>
              <a:rPr lang="tr-TR" sz="2800" b="1" dirty="0" smtClean="0">
                <a:solidFill>
                  <a:schemeClr val="accent1">
                    <a:lumMod val="20000"/>
                    <a:lumOff val="80000"/>
                  </a:schemeClr>
                </a:solidFill>
                <a:latin typeface="Arial Black" pitchFamily="34" charset="0"/>
              </a:rPr>
              <a:t>SYMİ ADASI</a:t>
            </a:r>
            <a:endParaRPr lang="tr-TR" sz="2800" dirty="0">
              <a:solidFill>
                <a:schemeClr val="accent1">
                  <a:lumMod val="20000"/>
                  <a:lumOff val="80000"/>
                </a:schemeClr>
              </a:solidFill>
            </a:endParaRPr>
          </a:p>
        </p:txBody>
      </p:sp>
      <p:sp>
        <p:nvSpPr>
          <p:cNvPr id="9" name="Metin kutusu 8"/>
          <p:cNvSpPr txBox="1"/>
          <p:nvPr/>
        </p:nvSpPr>
        <p:spPr>
          <a:xfrm>
            <a:off x="2466020" y="6211669"/>
            <a:ext cx="4211960" cy="646331"/>
          </a:xfrm>
          <a:prstGeom prst="rect">
            <a:avLst/>
          </a:prstGeom>
          <a:noFill/>
        </p:spPr>
        <p:txBody>
          <a:bodyPr wrap="square" rtlCol="0">
            <a:spAutoFit/>
          </a:bodyPr>
          <a:lstStyle/>
          <a:p>
            <a:pPr algn="ctr"/>
            <a:r>
              <a:rPr lang="tr-TR" b="1" dirty="0" smtClean="0">
                <a:solidFill>
                  <a:srgbClr val="00B0F0"/>
                </a:solidFill>
              </a:rPr>
              <a:t>36°376.989N – 27°50’.282E</a:t>
            </a:r>
          </a:p>
          <a:p>
            <a:pPr algn="ctr"/>
            <a:r>
              <a:rPr lang="tr-TR" b="1" dirty="0" smtClean="0">
                <a:solidFill>
                  <a:srgbClr val="00B0F0"/>
                </a:solidFill>
              </a:rPr>
              <a:t>18 Ağustos– 19 Ağustos 2015</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1500" y="647700"/>
            <a:ext cx="5461000" cy="5562600"/>
          </a:xfrm>
          <a:prstGeom prst="rect">
            <a:avLst/>
          </a:prstGeom>
        </p:spPr>
      </p:pic>
    </p:spTree>
    <p:extLst>
      <p:ext uri="{BB962C8B-B14F-4D97-AF65-F5344CB8AC3E}">
        <p14:creationId xmlns:p14="http://schemas.microsoft.com/office/powerpoint/2010/main" val="20359213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13855"/>
            <a:ext cx="6768752" cy="873675"/>
          </a:xfrm>
        </p:spPr>
        <p:txBody>
          <a:bodyPr>
            <a:normAutofit/>
          </a:bodyPr>
          <a:lstStyle/>
          <a:p>
            <a:pPr>
              <a:lnSpc>
                <a:spcPct val="150000"/>
              </a:lnSpc>
            </a:pPr>
            <a:r>
              <a:rPr lang="tr-TR" sz="2800" b="1" dirty="0" smtClean="0">
                <a:solidFill>
                  <a:schemeClr val="accent1">
                    <a:lumMod val="20000"/>
                    <a:lumOff val="80000"/>
                  </a:schemeClr>
                </a:solidFill>
                <a:latin typeface="Arial Black" pitchFamily="34" charset="0"/>
              </a:rPr>
              <a:t>SYMI ADASI</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3" name="Dikdörtgen 2"/>
          <p:cNvSpPr/>
          <p:nvPr/>
        </p:nvSpPr>
        <p:spPr>
          <a:xfrm>
            <a:off x="0" y="5934670"/>
            <a:ext cx="9144000" cy="923330"/>
          </a:xfrm>
          <a:prstGeom prst="rect">
            <a:avLst/>
          </a:prstGeom>
        </p:spPr>
        <p:txBody>
          <a:bodyPr wrap="square">
            <a:spAutoFit/>
          </a:bodyPr>
          <a:lstStyle/>
          <a:p>
            <a:pPr algn="ctr"/>
            <a:r>
              <a:rPr lang="tr-TR" b="1" dirty="0" smtClean="0">
                <a:solidFill>
                  <a:srgbClr val="FFC000"/>
                </a:solidFill>
              </a:rPr>
              <a:t>SYMİ’DE ANA LİMANA BAĞLANDIK. SYMİ'NİN BİZİM İÇİN TÜRKİYE'DEN BİR FARKI YOK HER YER BİLDİK, HERKES TANIDIK… </a:t>
            </a:r>
          </a:p>
          <a:p>
            <a:pPr algn="ctr"/>
            <a:r>
              <a:rPr lang="tr-TR" b="1" dirty="0" smtClean="0">
                <a:solidFill>
                  <a:srgbClr val="FFC000"/>
                </a:solidFill>
              </a:rPr>
              <a:t>YUNANİSTAN’DAN ÇIKIŞ İŞLEMLERİMİZİ KENDİMİZ YAPTIK.</a:t>
            </a:r>
            <a:endParaRPr lang="tr-TR" b="1" dirty="0">
              <a:solidFill>
                <a:srgbClr val="FFC000"/>
              </a:solidFill>
            </a:endParaRPr>
          </a:p>
        </p:txBody>
      </p:sp>
    </p:spTree>
    <p:extLst>
      <p:ext uri="{BB962C8B-B14F-4D97-AF65-F5344CB8AC3E}">
        <p14:creationId xmlns:p14="http://schemas.microsoft.com/office/powerpoint/2010/main" val="13368151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4" name="Başlık 1"/>
          <p:cNvSpPr>
            <a:spLocks noGrp="1"/>
          </p:cNvSpPr>
          <p:nvPr>
            <p:ph type="title"/>
          </p:nvPr>
        </p:nvSpPr>
        <p:spPr>
          <a:xfrm>
            <a:off x="3302864" y="46115"/>
            <a:ext cx="2469061" cy="749947"/>
          </a:xfrm>
        </p:spPr>
        <p:txBody>
          <a:bodyPr>
            <a:normAutofit/>
          </a:bodyPr>
          <a:lstStyle/>
          <a:p>
            <a:r>
              <a:rPr lang="tr-TR" sz="2800" dirty="0" smtClean="0">
                <a:solidFill>
                  <a:schemeClr val="accent1">
                    <a:lumMod val="40000"/>
                    <a:lumOff val="60000"/>
                  </a:schemeClr>
                </a:solidFill>
                <a:latin typeface="Arial Black" pitchFamily="34" charset="0"/>
              </a:rPr>
              <a:t>OLYMPI</a:t>
            </a:r>
            <a:endParaRPr lang="tr-TR" sz="2800" dirty="0">
              <a:solidFill>
                <a:schemeClr val="accent1">
                  <a:lumMod val="40000"/>
                  <a:lumOff val="60000"/>
                </a:schemeClr>
              </a:solidFill>
            </a:endParaRP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145" y="980728"/>
            <a:ext cx="4050000" cy="5400000"/>
          </a:xfrm>
          <a:prstGeom prst="rect">
            <a:avLst/>
          </a:prstGeom>
          <a:ln>
            <a:noFill/>
          </a:ln>
          <a:effectLst>
            <a:softEdge rad="112500"/>
          </a:effectLst>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3191" y="996217"/>
            <a:ext cx="4050000" cy="5400000"/>
          </a:xfrm>
          <a:prstGeom prst="rect">
            <a:avLst/>
          </a:prstGeom>
          <a:ln>
            <a:noFill/>
          </a:ln>
          <a:effectLst>
            <a:softEdge rad="112500"/>
          </a:effectLst>
        </p:spPr>
      </p:pic>
      <p:sp>
        <p:nvSpPr>
          <p:cNvPr id="5" name="Metin kutusu 4"/>
          <p:cNvSpPr txBox="1"/>
          <p:nvPr/>
        </p:nvSpPr>
        <p:spPr>
          <a:xfrm>
            <a:off x="-34605" y="611396"/>
            <a:ext cx="9144000" cy="369332"/>
          </a:xfrm>
          <a:prstGeom prst="rect">
            <a:avLst/>
          </a:prstGeom>
          <a:noFill/>
        </p:spPr>
        <p:txBody>
          <a:bodyPr wrap="square" rtlCol="0">
            <a:spAutoFit/>
          </a:bodyPr>
          <a:lstStyle/>
          <a:p>
            <a:pPr algn="ctr"/>
            <a:r>
              <a:rPr lang="tr-TR" b="1" dirty="0" smtClean="0">
                <a:solidFill>
                  <a:srgbClr val="FFC000"/>
                </a:solidFill>
              </a:rPr>
              <a:t>DAR SOKAKLARIYLA ADETA BİR ORTAÇAĞ KÖYÜNÜ ANDIRIYOR…</a:t>
            </a:r>
          </a:p>
        </p:txBody>
      </p:sp>
    </p:spTree>
    <p:extLst>
      <p:ext uri="{BB962C8B-B14F-4D97-AF65-F5344CB8AC3E}">
        <p14:creationId xmlns:p14="http://schemas.microsoft.com/office/powerpoint/2010/main" val="18623249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0" y="1628800"/>
            <a:ext cx="2555776" cy="3744416"/>
          </a:xfrm>
        </p:spPr>
        <p:txBody>
          <a:bodyPr>
            <a:normAutofit/>
          </a:bodyPr>
          <a:lstStyle/>
          <a:p>
            <a:r>
              <a:rPr lang="tr-TR" sz="1600" dirty="0" smtClean="0">
                <a:solidFill>
                  <a:schemeClr val="accent1">
                    <a:lumMod val="20000"/>
                    <a:lumOff val="80000"/>
                  </a:schemeClr>
                </a:solidFill>
                <a:latin typeface="Arial Black" pitchFamily="34" charset="0"/>
              </a:rPr>
              <a:t>15 Haziran 2015 </a:t>
            </a:r>
            <a:br>
              <a:rPr lang="tr-TR" sz="1600" dirty="0" smtClean="0">
                <a:solidFill>
                  <a:schemeClr val="accent1">
                    <a:lumMod val="20000"/>
                    <a:lumOff val="80000"/>
                  </a:schemeClr>
                </a:solidFill>
                <a:latin typeface="Arial Black" pitchFamily="34" charset="0"/>
              </a:rPr>
            </a:br>
            <a:r>
              <a:rPr lang="tr-TR" sz="1600" dirty="0" smtClean="0">
                <a:solidFill>
                  <a:schemeClr val="accent1">
                    <a:lumMod val="20000"/>
                    <a:lumOff val="80000"/>
                  </a:schemeClr>
                </a:solidFill>
                <a:latin typeface="Arial Black" pitchFamily="34" charset="0"/>
              </a:rPr>
              <a:t>19 Ağustos 2015</a:t>
            </a:r>
            <a:br>
              <a:rPr lang="tr-TR" sz="1600" dirty="0" smtClean="0">
                <a:solidFill>
                  <a:schemeClr val="accent1">
                    <a:lumMod val="20000"/>
                    <a:lumOff val="80000"/>
                  </a:schemeClr>
                </a:solidFill>
                <a:latin typeface="Arial Black" pitchFamily="34" charset="0"/>
              </a:rPr>
            </a:br>
            <a:r>
              <a:rPr lang="tr-TR" sz="1600" dirty="0" smtClean="0">
                <a:solidFill>
                  <a:schemeClr val="accent1">
                    <a:lumMod val="20000"/>
                    <a:lumOff val="80000"/>
                  </a:schemeClr>
                </a:solidFill>
                <a:latin typeface="Arial Black" pitchFamily="34" charset="0"/>
              </a:rPr>
              <a:t/>
            </a:r>
            <a:br>
              <a:rPr lang="tr-TR" sz="1600" dirty="0" smtClean="0">
                <a:solidFill>
                  <a:schemeClr val="accent1">
                    <a:lumMod val="20000"/>
                    <a:lumOff val="80000"/>
                  </a:schemeClr>
                </a:solidFill>
                <a:latin typeface="Arial Black" pitchFamily="34" charset="0"/>
              </a:rPr>
            </a:br>
            <a:r>
              <a:rPr lang="tr-TR" sz="1600" dirty="0" smtClean="0">
                <a:solidFill>
                  <a:srgbClr val="92D050"/>
                </a:solidFill>
                <a:latin typeface="Arial Black" pitchFamily="34" charset="0"/>
              </a:rPr>
              <a:t>65 GÜN</a:t>
            </a:r>
            <a:br>
              <a:rPr lang="tr-TR" sz="1600" dirty="0" smtClean="0">
                <a:solidFill>
                  <a:srgbClr val="92D050"/>
                </a:solidFill>
                <a:latin typeface="Arial Black" pitchFamily="34" charset="0"/>
              </a:rPr>
            </a:br>
            <a:r>
              <a:rPr lang="tr-TR" sz="1600" dirty="0" smtClean="0">
                <a:solidFill>
                  <a:srgbClr val="92D050"/>
                </a:solidFill>
                <a:latin typeface="Arial Black" pitchFamily="34" charset="0"/>
              </a:rPr>
              <a:t/>
            </a:r>
            <a:br>
              <a:rPr lang="tr-TR" sz="1600" dirty="0" smtClean="0">
                <a:solidFill>
                  <a:srgbClr val="92D050"/>
                </a:solidFill>
                <a:latin typeface="Arial Black" pitchFamily="34" charset="0"/>
              </a:rPr>
            </a:br>
            <a:r>
              <a:rPr lang="tr-TR" sz="1600" dirty="0" smtClean="0">
                <a:solidFill>
                  <a:srgbClr val="92D050"/>
                </a:solidFill>
                <a:latin typeface="Arial Black" pitchFamily="34" charset="0"/>
              </a:rPr>
              <a:t>24 ADA</a:t>
            </a:r>
            <a:br>
              <a:rPr lang="tr-TR" sz="1600" dirty="0" smtClean="0">
                <a:solidFill>
                  <a:srgbClr val="92D050"/>
                </a:solidFill>
                <a:latin typeface="Arial Black" pitchFamily="34" charset="0"/>
              </a:rPr>
            </a:br>
            <a:r>
              <a:rPr lang="tr-TR" sz="1600" dirty="0" smtClean="0">
                <a:solidFill>
                  <a:schemeClr val="accent1">
                    <a:lumMod val="20000"/>
                    <a:lumOff val="80000"/>
                  </a:schemeClr>
                </a:solidFill>
                <a:latin typeface="Arial Black" pitchFamily="34" charset="0"/>
              </a:rPr>
              <a:t/>
            </a:r>
            <a:br>
              <a:rPr lang="tr-TR" sz="1600" dirty="0" smtClean="0">
                <a:solidFill>
                  <a:schemeClr val="accent1">
                    <a:lumMod val="20000"/>
                    <a:lumOff val="80000"/>
                  </a:schemeClr>
                </a:solidFill>
                <a:latin typeface="Arial Black" pitchFamily="34" charset="0"/>
              </a:rPr>
            </a:br>
            <a:r>
              <a:rPr lang="tr-TR" sz="1600" dirty="0" smtClean="0">
                <a:solidFill>
                  <a:srgbClr val="92D050"/>
                </a:solidFill>
                <a:latin typeface="Arial Black" pitchFamily="34" charset="0"/>
              </a:rPr>
              <a:t>46 KOY ve LİMAN</a:t>
            </a:r>
            <a:br>
              <a:rPr lang="tr-TR" sz="1600" dirty="0" smtClean="0">
                <a:solidFill>
                  <a:srgbClr val="92D050"/>
                </a:solidFill>
                <a:latin typeface="Arial Black" pitchFamily="34" charset="0"/>
              </a:rPr>
            </a:br>
            <a:r>
              <a:rPr lang="tr-TR" sz="1600" dirty="0" smtClean="0">
                <a:solidFill>
                  <a:srgbClr val="92D050"/>
                </a:solidFill>
                <a:latin typeface="Arial Black" pitchFamily="34" charset="0"/>
              </a:rPr>
              <a:t/>
            </a:r>
            <a:br>
              <a:rPr lang="tr-TR" sz="1600" dirty="0" smtClean="0">
                <a:solidFill>
                  <a:srgbClr val="92D050"/>
                </a:solidFill>
                <a:latin typeface="Arial Black" pitchFamily="34" charset="0"/>
              </a:rPr>
            </a:br>
            <a:r>
              <a:rPr lang="tr-TR" sz="1600" dirty="0" smtClean="0">
                <a:solidFill>
                  <a:srgbClr val="FFFF00"/>
                </a:solidFill>
                <a:latin typeface="Arial Black" pitchFamily="34" charset="0"/>
              </a:rPr>
              <a:t>1200 NM</a:t>
            </a:r>
            <a:endParaRPr lang="tr-TR" sz="1600" dirty="0">
              <a:solidFill>
                <a:schemeClr val="accent1">
                  <a:lumMod val="20000"/>
                  <a:lumOff val="80000"/>
                </a:schemeClr>
              </a:solidFill>
              <a:latin typeface="Arial Black" pitchFamily="34" charset="0"/>
            </a:endParaRPr>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55776" y="-923"/>
            <a:ext cx="6588224" cy="6867797"/>
          </a:xfrm>
        </p:spPr>
      </p:pic>
    </p:spTree>
    <p:extLst>
      <p:ext uri="{BB962C8B-B14F-4D97-AF65-F5344CB8AC3E}">
        <p14:creationId xmlns:p14="http://schemas.microsoft.com/office/powerpoint/2010/main" val="186744175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0" y="5085184"/>
            <a:ext cx="9144000" cy="548680"/>
          </a:xfrm>
        </p:spPr>
        <p:txBody>
          <a:bodyPr>
            <a:normAutofit/>
          </a:bodyPr>
          <a:lstStyle/>
          <a:p>
            <a:r>
              <a:rPr lang="tr-TR" sz="2800" dirty="0" smtClean="0">
                <a:solidFill>
                  <a:srgbClr val="FFC000"/>
                </a:solidFill>
                <a:latin typeface="Arial Black" pitchFamily="34" charset="0"/>
              </a:rPr>
              <a:t>www.moshonisandus.blogspot.com</a:t>
            </a:r>
            <a:endParaRPr lang="tr-TR" sz="2800" dirty="0">
              <a:solidFill>
                <a:srgbClr val="FFC000"/>
              </a:solidFill>
              <a:latin typeface="Arial Black" pitchFamily="34" charset="0"/>
            </a:endParaRPr>
          </a:p>
        </p:txBody>
      </p:sp>
      <p:sp>
        <p:nvSpPr>
          <p:cNvPr id="3" name="Alt Başlık 2"/>
          <p:cNvSpPr>
            <a:spLocks noGrp="1"/>
          </p:cNvSpPr>
          <p:nvPr>
            <p:ph type="subTitle" idx="1"/>
          </p:nvPr>
        </p:nvSpPr>
        <p:spPr>
          <a:xfrm>
            <a:off x="907976" y="3356992"/>
            <a:ext cx="7336432" cy="2952328"/>
          </a:xfrm>
        </p:spPr>
        <p:txBody>
          <a:bodyPr>
            <a:normAutofit/>
          </a:bodyPr>
          <a:lstStyle/>
          <a:p>
            <a:r>
              <a:rPr lang="tr-TR" dirty="0" smtClean="0">
                <a:solidFill>
                  <a:schemeClr val="accent1">
                    <a:lumMod val="20000"/>
                    <a:lumOff val="80000"/>
                  </a:schemeClr>
                </a:solidFill>
                <a:latin typeface="Arial Black" pitchFamily="34" charset="0"/>
              </a:rPr>
              <a:t>MOSHONIS </a:t>
            </a:r>
          </a:p>
          <a:p>
            <a:r>
              <a:rPr lang="tr-TR" dirty="0" smtClean="0">
                <a:solidFill>
                  <a:schemeClr val="accent1">
                    <a:lumMod val="20000"/>
                    <a:lumOff val="80000"/>
                  </a:schemeClr>
                </a:solidFill>
                <a:latin typeface="Arial Black" pitchFamily="34" charset="0"/>
              </a:rPr>
              <a:t>2015 </a:t>
            </a:r>
          </a:p>
        </p:txBody>
      </p:sp>
      <p:sp>
        <p:nvSpPr>
          <p:cNvPr id="4" name="Başlık 1"/>
          <p:cNvSpPr txBox="1">
            <a:spLocks/>
          </p:cNvSpPr>
          <p:nvPr/>
        </p:nvSpPr>
        <p:spPr>
          <a:xfrm>
            <a:off x="683568" y="648544"/>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dirty="0" smtClean="0">
                <a:solidFill>
                  <a:srgbClr val="4F81BD">
                    <a:lumMod val="20000"/>
                    <a:lumOff val="80000"/>
                  </a:srgbClr>
                </a:solidFill>
                <a:latin typeface="Arial Black" pitchFamily="34" charset="0"/>
              </a:rPr>
              <a:t>Meltem &amp; Ali Rıza Sarıkaya</a:t>
            </a:r>
            <a:endParaRPr lang="tr-TR" dirty="0">
              <a:solidFill>
                <a:srgbClr val="4F81BD">
                  <a:lumMod val="20000"/>
                  <a:lumOff val="80000"/>
                </a:srgbClr>
              </a:solidFill>
              <a:latin typeface="Arial Black" pitchFamily="34" charset="0"/>
            </a:endParaRPr>
          </a:p>
        </p:txBody>
      </p:sp>
    </p:spTree>
    <p:extLst>
      <p:ext uri="{BB962C8B-B14F-4D97-AF65-F5344CB8AC3E}">
        <p14:creationId xmlns:p14="http://schemas.microsoft.com/office/powerpoint/2010/main" val="39052874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4" name="Başlık 1"/>
          <p:cNvSpPr>
            <a:spLocks noGrp="1"/>
          </p:cNvSpPr>
          <p:nvPr>
            <p:ph type="title"/>
          </p:nvPr>
        </p:nvSpPr>
        <p:spPr>
          <a:xfrm>
            <a:off x="3239852" y="164554"/>
            <a:ext cx="2664296" cy="692696"/>
          </a:xfrm>
        </p:spPr>
        <p:txBody>
          <a:bodyPr>
            <a:normAutofit/>
          </a:bodyPr>
          <a:lstStyle/>
          <a:p>
            <a:r>
              <a:rPr lang="tr-TR" sz="2800" dirty="0" smtClean="0">
                <a:solidFill>
                  <a:schemeClr val="accent1">
                    <a:lumMod val="40000"/>
                    <a:lumOff val="60000"/>
                  </a:schemeClr>
                </a:solidFill>
                <a:latin typeface="Arial Black" pitchFamily="34" charset="0"/>
              </a:rPr>
              <a:t>MESTA</a:t>
            </a:r>
            <a:endParaRPr lang="tr-TR" sz="2800" dirty="0">
              <a:solidFill>
                <a:schemeClr val="accent1">
                  <a:lumMod val="40000"/>
                  <a:lumOff val="60000"/>
                </a:schemeClr>
              </a:solidFill>
            </a:endParaRPr>
          </a:p>
        </p:txBody>
      </p:sp>
      <p:sp>
        <p:nvSpPr>
          <p:cNvPr id="8" name="Metin kutusu 7"/>
          <p:cNvSpPr txBox="1"/>
          <p:nvPr/>
        </p:nvSpPr>
        <p:spPr>
          <a:xfrm>
            <a:off x="19503" y="6165304"/>
            <a:ext cx="9036496" cy="507831"/>
          </a:xfrm>
          <a:prstGeom prst="rect">
            <a:avLst/>
          </a:prstGeom>
          <a:noFill/>
        </p:spPr>
        <p:txBody>
          <a:bodyPr wrap="square" rtlCol="0">
            <a:spAutoFit/>
          </a:bodyPr>
          <a:lstStyle/>
          <a:p>
            <a:pPr algn="ctr">
              <a:lnSpc>
                <a:spcPct val="150000"/>
              </a:lnSpc>
            </a:pPr>
            <a:r>
              <a:rPr lang="tr-TR" b="1" dirty="0" smtClean="0">
                <a:solidFill>
                  <a:srgbClr val="FFC000"/>
                </a:solidFill>
              </a:rPr>
              <a:t>UÇAN PAYANDALAR, KEMERLER, EVLER ARASI KÖPRÜLER, ADANIN EN BÜYÜK KİLİSESİ</a:t>
            </a: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404533128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5" name="Başlık 1"/>
          <p:cNvSpPr>
            <a:spLocks noGrp="1"/>
          </p:cNvSpPr>
          <p:nvPr>
            <p:ph type="title"/>
          </p:nvPr>
        </p:nvSpPr>
        <p:spPr>
          <a:xfrm>
            <a:off x="2267744" y="116632"/>
            <a:ext cx="4860540" cy="838160"/>
          </a:xfrm>
        </p:spPr>
        <p:txBody>
          <a:bodyPr>
            <a:normAutofit/>
          </a:bodyPr>
          <a:lstStyle/>
          <a:p>
            <a:r>
              <a:rPr lang="tr-TR" sz="2800" dirty="0" smtClean="0">
                <a:solidFill>
                  <a:schemeClr val="accent1">
                    <a:lumMod val="40000"/>
                    <a:lumOff val="60000"/>
                  </a:schemeClr>
                </a:solidFill>
                <a:latin typeface="Arial Black" pitchFamily="34" charset="0"/>
              </a:rPr>
              <a:t>NEA MONİ MANASTIRI</a:t>
            </a:r>
            <a:endParaRPr lang="tr-TR" sz="2800" dirty="0">
              <a:solidFill>
                <a:schemeClr val="accent1">
                  <a:lumMod val="40000"/>
                  <a:lumOff val="6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6" name="Metin kutusu 5"/>
          <p:cNvSpPr txBox="1"/>
          <p:nvPr/>
        </p:nvSpPr>
        <p:spPr>
          <a:xfrm>
            <a:off x="-17304" y="5933988"/>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11. </a:t>
            </a:r>
            <a:r>
              <a:rPr lang="tr-TR" b="1" dirty="0">
                <a:solidFill>
                  <a:srgbClr val="FFC000"/>
                </a:solidFill>
              </a:rPr>
              <a:t>y</a:t>
            </a:r>
            <a:r>
              <a:rPr lang="tr-TR" b="1" dirty="0" smtClean="0">
                <a:solidFill>
                  <a:srgbClr val="FFC000"/>
                </a:solidFill>
              </a:rPr>
              <a:t>y ‘DAN KALMA BİR MANASTIR  ve MOZAİKLERİ İLE MEŞHUR </a:t>
            </a:r>
          </a:p>
          <a:p>
            <a:pPr algn="ctr">
              <a:lnSpc>
                <a:spcPct val="150000"/>
              </a:lnSpc>
            </a:pPr>
            <a:r>
              <a:rPr lang="tr-TR" b="1" dirty="0" smtClean="0">
                <a:solidFill>
                  <a:srgbClr val="FFC000"/>
                </a:solidFill>
              </a:rPr>
              <a:t> GİRERKEN BİZE TUHAF ELBİSELER GİYDİRDİLER</a:t>
            </a:r>
            <a:endParaRPr lang="tr-TR" b="1" dirty="0">
              <a:solidFill>
                <a:srgbClr val="FFC000"/>
              </a:solidFill>
            </a:endParaRPr>
          </a:p>
        </p:txBody>
      </p:sp>
    </p:spTree>
    <p:extLst>
      <p:ext uri="{BB962C8B-B14F-4D97-AF65-F5344CB8AC3E}">
        <p14:creationId xmlns:p14="http://schemas.microsoft.com/office/powerpoint/2010/main" val="2786713160"/>
      </p:ext>
    </p:extLst>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Metin kutusu 3"/>
          <p:cNvSpPr txBox="1"/>
          <p:nvPr/>
        </p:nvSpPr>
        <p:spPr>
          <a:xfrm>
            <a:off x="0" y="-27709"/>
            <a:ext cx="9144000" cy="1338828"/>
          </a:xfrm>
          <a:prstGeom prst="rect">
            <a:avLst/>
          </a:prstGeom>
          <a:noFill/>
        </p:spPr>
        <p:txBody>
          <a:bodyPr wrap="square" rtlCol="0">
            <a:spAutoFit/>
          </a:bodyPr>
          <a:lstStyle/>
          <a:p>
            <a:pPr algn="r">
              <a:lnSpc>
                <a:spcPct val="150000"/>
              </a:lnSpc>
            </a:pPr>
            <a:r>
              <a:rPr lang="tr-TR" b="1" dirty="0" smtClean="0">
                <a:solidFill>
                  <a:srgbClr val="FF0000"/>
                </a:solidFill>
              </a:rPr>
              <a:t>1822’DEKİ OSMANLILARA KARŞI  YAPILAN AYAKLANMADA BU MANASTIRDA ÖLDÜRÜLEN KEŞİŞ VE HALKIN KEMİKLERİ GİRİŞTEKİ ŞAPELDE SERGİLENİYOR.</a:t>
            </a:r>
          </a:p>
          <a:p>
            <a:pPr algn="r">
              <a:lnSpc>
                <a:spcPct val="150000"/>
              </a:lnSpc>
            </a:pPr>
            <a:r>
              <a:rPr lang="tr-TR" b="1" dirty="0" smtClean="0">
                <a:solidFill>
                  <a:srgbClr val="FF0000"/>
                </a:solidFill>
              </a:rPr>
              <a:t> OLDUKÇA ÜRKÜTÜCÜ BİR GÖRÜNTÜ…</a:t>
            </a:r>
            <a:endParaRPr lang="tr-TR" b="1" dirty="0">
              <a:solidFill>
                <a:srgbClr val="FF0000"/>
              </a:solidFill>
            </a:endParaRPr>
          </a:p>
        </p:txBody>
      </p:sp>
    </p:spTree>
    <p:extLst>
      <p:ext uri="{BB962C8B-B14F-4D97-AF65-F5344CB8AC3E}">
        <p14:creationId xmlns:p14="http://schemas.microsoft.com/office/powerpoint/2010/main" val="4200345254"/>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Başlık 1"/>
          <p:cNvSpPr>
            <a:spLocks noGrp="1"/>
          </p:cNvSpPr>
          <p:nvPr>
            <p:ph type="title"/>
          </p:nvPr>
        </p:nvSpPr>
        <p:spPr>
          <a:xfrm>
            <a:off x="2229107" y="255359"/>
            <a:ext cx="4752528" cy="576063"/>
          </a:xfrm>
        </p:spPr>
        <p:txBody>
          <a:bodyPr>
            <a:normAutofit/>
          </a:bodyPr>
          <a:lstStyle/>
          <a:p>
            <a:r>
              <a:rPr lang="tr-TR" sz="2800" dirty="0" smtClean="0">
                <a:solidFill>
                  <a:schemeClr val="accent1">
                    <a:lumMod val="40000"/>
                    <a:lumOff val="60000"/>
                  </a:schemeClr>
                </a:solidFill>
                <a:latin typeface="Arial Black" pitchFamily="34" charset="0"/>
              </a:rPr>
              <a:t>ANAVATOS</a:t>
            </a:r>
            <a:endParaRPr lang="tr-TR" sz="2800" dirty="0">
              <a:solidFill>
                <a:schemeClr val="accent1">
                  <a:lumMod val="40000"/>
                  <a:lumOff val="60000"/>
                </a:schemeClr>
              </a:solidFill>
            </a:endParaRPr>
          </a:p>
        </p:txBody>
      </p:sp>
      <p:sp>
        <p:nvSpPr>
          <p:cNvPr id="4" name="Metin kutusu 3"/>
          <p:cNvSpPr txBox="1"/>
          <p:nvPr/>
        </p:nvSpPr>
        <p:spPr>
          <a:xfrm>
            <a:off x="2023" y="5861379"/>
            <a:ext cx="9144000" cy="1295868"/>
          </a:xfrm>
          <a:prstGeom prst="rect">
            <a:avLst/>
          </a:prstGeom>
          <a:noFill/>
        </p:spPr>
        <p:txBody>
          <a:bodyPr wrap="square" rtlCol="0">
            <a:spAutoFit/>
          </a:bodyPr>
          <a:lstStyle/>
          <a:p>
            <a:pPr algn="ctr"/>
            <a:r>
              <a:rPr lang="tr-TR" b="1" dirty="0" smtClean="0">
                <a:solidFill>
                  <a:srgbClr val="FFC000"/>
                </a:solidFill>
              </a:rPr>
              <a:t>1822’DEKİ AYAKLANMA SIRASINDA 400 KADAR KÖY SAKİNİ KORKUDAN KENDİNİ 300 m. YÜKSEKLİKTEN AŞAĞI ATMIŞ</a:t>
            </a:r>
            <a:r>
              <a:rPr lang="tr-TR" b="1" dirty="0">
                <a:solidFill>
                  <a:srgbClr val="FFC000"/>
                </a:solidFill>
              </a:rPr>
              <a:t>. TERKEDİLMİŞ DURUMDA OLAN KÖY ŞU AN YIKIK DÖKÜK…</a:t>
            </a:r>
          </a:p>
          <a:p>
            <a:pPr algn="ctr"/>
            <a:r>
              <a:rPr lang="tr-TR" b="1" dirty="0">
                <a:solidFill>
                  <a:srgbClr val="FFC000"/>
                </a:solidFill>
              </a:rPr>
              <a:t>BELLİ BİR NOKTADAN SONRA UÇURUMLAR GEZENLER İÇİN TEHLİKE ARZ EDİYOR.</a:t>
            </a:r>
          </a:p>
          <a:p>
            <a:pPr algn="ctr">
              <a:lnSpc>
                <a:spcPct val="150000"/>
              </a:lnSpc>
            </a:pPr>
            <a:endParaRPr lang="tr-TR" b="1" dirty="0">
              <a:solidFill>
                <a:srgbClr val="FFC000"/>
              </a:solidFill>
            </a:endParaRPr>
          </a:p>
        </p:txBody>
      </p:sp>
      <p:sp>
        <p:nvSpPr>
          <p:cNvPr id="5" name="Metin kutusu 4"/>
          <p:cNvSpPr txBox="1"/>
          <p:nvPr/>
        </p:nvSpPr>
        <p:spPr>
          <a:xfrm>
            <a:off x="0" y="59605"/>
            <a:ext cx="9144000" cy="369332"/>
          </a:xfrm>
          <a:prstGeom prst="rect">
            <a:avLst/>
          </a:prstGeom>
          <a:noFill/>
        </p:spPr>
        <p:txBody>
          <a:bodyPr wrap="square" rtlCol="0">
            <a:spAutoFit/>
          </a:bodyPr>
          <a:lstStyle/>
          <a:p>
            <a:pPr algn="ctr"/>
            <a:r>
              <a:rPr lang="tr-TR" b="1" dirty="0" smtClean="0">
                <a:solidFill>
                  <a:srgbClr val="FFC000"/>
                </a:solidFill>
              </a:rPr>
              <a:t>VE SON OLARAK, HAZİN BİR HİKAYESİ OLAN</a:t>
            </a: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3" y="692696"/>
            <a:ext cx="9144000" cy="5143500"/>
          </a:xfrm>
          <a:prstGeom prst="rect">
            <a:avLst/>
          </a:prstGeom>
        </p:spPr>
      </p:pic>
    </p:spTree>
    <p:extLst>
      <p:ext uri="{BB962C8B-B14F-4D97-AF65-F5344CB8AC3E}">
        <p14:creationId xmlns:p14="http://schemas.microsoft.com/office/powerpoint/2010/main" val="670252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7504" y="60320"/>
            <a:ext cx="9036496" cy="1156990"/>
          </a:xfrm>
        </p:spPr>
        <p:txBody>
          <a:bodyPr>
            <a:normAutofit/>
          </a:bodyPr>
          <a:lstStyle/>
          <a:p>
            <a:r>
              <a:rPr lang="tr-TR" sz="2800" dirty="0" smtClean="0">
                <a:solidFill>
                  <a:schemeClr val="accent1">
                    <a:lumMod val="20000"/>
                    <a:lumOff val="80000"/>
                  </a:schemeClr>
                </a:solidFill>
                <a:latin typeface="Arial Black" pitchFamily="34" charset="0"/>
              </a:rPr>
              <a:t>OINOUSSA ADASI (KOYUN ADASI)</a:t>
            </a:r>
            <a:endParaRPr lang="tr-TR" sz="2800" dirty="0">
              <a:solidFill>
                <a:schemeClr val="accent1">
                  <a:lumMod val="20000"/>
                  <a:lumOff val="80000"/>
                </a:schemeClr>
              </a:solidFill>
            </a:endParaRPr>
          </a:p>
        </p:txBody>
      </p:sp>
      <p:sp>
        <p:nvSpPr>
          <p:cNvPr id="9" name="Metin kutusu 8"/>
          <p:cNvSpPr txBox="1"/>
          <p:nvPr/>
        </p:nvSpPr>
        <p:spPr>
          <a:xfrm>
            <a:off x="1310" y="5949280"/>
            <a:ext cx="9161304" cy="880369"/>
          </a:xfrm>
          <a:prstGeom prst="rect">
            <a:avLst/>
          </a:prstGeom>
          <a:noFill/>
        </p:spPr>
        <p:txBody>
          <a:bodyPr wrap="square" rtlCol="0">
            <a:spAutoFit/>
          </a:bodyPr>
          <a:lstStyle/>
          <a:p>
            <a:pPr algn="ctr">
              <a:lnSpc>
                <a:spcPct val="150000"/>
              </a:lnSpc>
            </a:pPr>
            <a:r>
              <a:rPr lang="tr-TR" b="1" dirty="0" smtClean="0">
                <a:solidFill>
                  <a:srgbClr val="FFC000"/>
                </a:solidFill>
              </a:rPr>
              <a:t>SAKIZ ADASINDAN AYRILIP  13 MİL KUZEYİNDEKİ  OINOUSSA, BİZDEKİ ADIYLA KOYUN ADASININ MANDRAKİ LİMANINA GELDİK. </a:t>
            </a:r>
          </a:p>
        </p:txBody>
      </p:sp>
      <p:sp>
        <p:nvSpPr>
          <p:cNvPr id="5" name="Dikdörtgen 4"/>
          <p:cNvSpPr/>
          <p:nvPr/>
        </p:nvSpPr>
        <p:spPr>
          <a:xfrm>
            <a:off x="3347864" y="836712"/>
            <a:ext cx="2821093" cy="369332"/>
          </a:xfrm>
          <a:prstGeom prst="rect">
            <a:avLst/>
          </a:prstGeom>
        </p:spPr>
        <p:txBody>
          <a:bodyPr wrap="none">
            <a:spAutoFit/>
          </a:bodyPr>
          <a:lstStyle/>
          <a:p>
            <a:r>
              <a:rPr lang="tr-TR" b="1" dirty="0">
                <a:solidFill>
                  <a:srgbClr val="00B0F0"/>
                </a:solidFill>
              </a:rPr>
              <a:t>23 Haziran /24Haziran 2015</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20906" y="1396886"/>
            <a:ext cx="4722112" cy="4525963"/>
          </a:xfrm>
        </p:spPr>
      </p:pic>
    </p:spTree>
    <p:extLst>
      <p:ext uri="{BB962C8B-B14F-4D97-AF65-F5344CB8AC3E}">
        <p14:creationId xmlns:p14="http://schemas.microsoft.com/office/powerpoint/2010/main" val="3092568235"/>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86918" y="260648"/>
            <a:ext cx="3745885" cy="1156990"/>
          </a:xfrm>
        </p:spPr>
        <p:txBody>
          <a:bodyPr>
            <a:normAutofit fontScale="90000"/>
          </a:bodyPr>
          <a:lstStyle/>
          <a:p>
            <a:r>
              <a:rPr lang="tr-TR" sz="2800" dirty="0" smtClean="0">
                <a:solidFill>
                  <a:schemeClr val="accent1">
                    <a:lumMod val="20000"/>
                    <a:lumOff val="80000"/>
                  </a:schemeClr>
                </a:solidFill>
                <a:latin typeface="Arial Black" pitchFamily="34" charset="0"/>
              </a:rPr>
              <a:t>OINOUSSA ADASI</a:t>
            </a:r>
            <a:br>
              <a:rPr lang="tr-TR" sz="2800" dirty="0" smtClean="0">
                <a:solidFill>
                  <a:schemeClr val="accent1">
                    <a:lumMod val="20000"/>
                    <a:lumOff val="80000"/>
                  </a:schemeClr>
                </a:solidFill>
                <a:latin typeface="Arial Black" pitchFamily="34" charset="0"/>
              </a:rPr>
            </a:br>
            <a:r>
              <a:rPr lang="tr-TR" sz="2800" dirty="0" smtClean="0">
                <a:solidFill>
                  <a:schemeClr val="accent1">
                    <a:lumMod val="20000"/>
                    <a:lumOff val="80000"/>
                  </a:schemeClr>
                </a:solidFill>
                <a:latin typeface="Arial Black" pitchFamily="34" charset="0"/>
              </a:rPr>
              <a:t>MANDRAKİ LİMANI</a:t>
            </a:r>
            <a:endParaRPr lang="tr-TR" sz="2800" dirty="0">
              <a:solidFill>
                <a:schemeClr val="accent1">
                  <a:lumMod val="20000"/>
                  <a:lumOff val="80000"/>
                </a:schemeClr>
              </a:solidFill>
            </a:endParaRPr>
          </a:p>
        </p:txBody>
      </p:sp>
      <p:sp>
        <p:nvSpPr>
          <p:cNvPr id="6" name="Metin kutusu 5"/>
          <p:cNvSpPr txBox="1"/>
          <p:nvPr/>
        </p:nvSpPr>
        <p:spPr>
          <a:xfrm>
            <a:off x="4050285" y="4288841"/>
            <a:ext cx="4680519" cy="1754326"/>
          </a:xfrm>
          <a:prstGeom prst="rect">
            <a:avLst/>
          </a:prstGeom>
          <a:noFill/>
        </p:spPr>
        <p:txBody>
          <a:bodyPr wrap="square" rtlCol="0">
            <a:spAutoFit/>
          </a:bodyPr>
          <a:lstStyle/>
          <a:p>
            <a:r>
              <a:rPr lang="tr-TR" b="1" dirty="0" smtClean="0">
                <a:solidFill>
                  <a:prstClr val="white"/>
                </a:solidFill>
              </a:rPr>
              <a:t>38°30’.41N – 26°13’.</a:t>
            </a:r>
            <a:r>
              <a:rPr lang="tr-TR" b="1" dirty="0">
                <a:solidFill>
                  <a:prstClr val="white"/>
                </a:solidFill>
              </a:rPr>
              <a:t>2</a:t>
            </a:r>
            <a:r>
              <a:rPr lang="tr-TR" b="1" dirty="0" smtClean="0">
                <a:solidFill>
                  <a:prstClr val="white"/>
                </a:solidFill>
              </a:rPr>
              <a:t>2E</a:t>
            </a:r>
          </a:p>
          <a:p>
            <a:r>
              <a:rPr lang="tr-TR" b="1" dirty="0" smtClean="0">
                <a:solidFill>
                  <a:srgbClr val="00B0F0"/>
                </a:solidFill>
              </a:rPr>
              <a:t>23 Haziran /24Haziran 2015</a:t>
            </a:r>
          </a:p>
          <a:p>
            <a:endParaRPr lang="tr-TR" b="1" dirty="0" smtClean="0">
              <a:solidFill>
                <a:prstClr val="white"/>
              </a:solidFill>
            </a:endParaRPr>
          </a:p>
          <a:p>
            <a:r>
              <a:rPr lang="tr-TR" b="1" dirty="0" smtClean="0">
                <a:solidFill>
                  <a:prstClr val="white"/>
                </a:solidFill>
              </a:rPr>
              <a:t>LİMAN ÜCRETİ 	ödemedik </a:t>
            </a:r>
          </a:p>
          <a:p>
            <a:r>
              <a:rPr lang="tr-TR" b="1" dirty="0" smtClean="0">
                <a:solidFill>
                  <a:prstClr val="white"/>
                </a:solidFill>
              </a:rPr>
              <a:t>SU 		ödemedik</a:t>
            </a:r>
          </a:p>
          <a:p>
            <a:r>
              <a:rPr lang="tr-TR" b="1" dirty="0" smtClean="0">
                <a:solidFill>
                  <a:prstClr val="white"/>
                </a:solidFill>
              </a:rPr>
              <a:t>ELEKTRİK		yok</a:t>
            </a:r>
          </a:p>
        </p:txBody>
      </p:sp>
      <p:pic>
        <p:nvPicPr>
          <p:cNvPr id="7" name="İçerik Yer Tutucusu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55576" y="1628800"/>
            <a:ext cx="2834640" cy="4023360"/>
          </a:xfrm>
          <a:prstGeom prst="rect">
            <a:avLst/>
          </a:prstGeom>
          <a:ln>
            <a:noFill/>
          </a:ln>
          <a:effectLst>
            <a:softEdge rad="112500"/>
          </a:effectLst>
        </p:spPr>
      </p:pic>
      <p:pic>
        <p:nvPicPr>
          <p:cNvPr id="8" name="Resim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803" y="478841"/>
            <a:ext cx="4191000" cy="3810000"/>
          </a:xfrm>
          <a:prstGeom prst="rect">
            <a:avLst/>
          </a:prstGeom>
          <a:ln>
            <a:noFill/>
          </a:ln>
          <a:effectLst>
            <a:softEdge rad="112500"/>
          </a:effectLst>
        </p:spPr>
      </p:pic>
      <p:sp>
        <p:nvSpPr>
          <p:cNvPr id="9" name="Metin kutusu 8"/>
          <p:cNvSpPr txBox="1"/>
          <p:nvPr/>
        </p:nvSpPr>
        <p:spPr>
          <a:xfrm>
            <a:off x="-17304" y="5933988"/>
            <a:ext cx="9144000" cy="1338828"/>
          </a:xfrm>
          <a:prstGeom prst="rect">
            <a:avLst/>
          </a:prstGeom>
          <a:noFill/>
        </p:spPr>
        <p:txBody>
          <a:bodyPr wrap="square" rtlCol="0">
            <a:spAutoFit/>
          </a:bodyPr>
          <a:lstStyle/>
          <a:p>
            <a:pPr algn="ctr">
              <a:lnSpc>
                <a:spcPct val="150000"/>
              </a:lnSpc>
            </a:pPr>
            <a:r>
              <a:rPr lang="tr-TR" b="1" dirty="0" smtClean="0">
                <a:solidFill>
                  <a:srgbClr val="FFC000"/>
                </a:solidFill>
              </a:rPr>
              <a:t>LİMANIN DOĞUSUNDAKİ İRİLİ UFAKLI ADALAR DOĞAL BİR MENDİREK OLUŞTURUYOR. </a:t>
            </a:r>
          </a:p>
          <a:p>
            <a:pPr algn="ctr">
              <a:lnSpc>
                <a:spcPct val="150000"/>
              </a:lnSpc>
            </a:pPr>
            <a:r>
              <a:rPr lang="tr-TR" b="1" dirty="0" smtClean="0">
                <a:solidFill>
                  <a:srgbClr val="FFC000"/>
                </a:solidFill>
              </a:rPr>
              <a:t>LİMANA GİRİŞ GÜNEYDEN YAPILABİLİYOR. BİZ DE BETON İSKELEYE ABORDA OLDUK.</a:t>
            </a:r>
          </a:p>
          <a:p>
            <a:pPr algn="ctr">
              <a:lnSpc>
                <a:spcPct val="150000"/>
              </a:lnSpc>
            </a:pPr>
            <a:endParaRPr lang="tr-TR" b="1" dirty="0">
              <a:solidFill>
                <a:srgbClr val="FFC000"/>
              </a:solidFill>
            </a:endParaRPr>
          </a:p>
        </p:txBody>
      </p:sp>
    </p:spTree>
    <p:extLst>
      <p:ext uri="{BB962C8B-B14F-4D97-AF65-F5344CB8AC3E}">
        <p14:creationId xmlns:p14="http://schemas.microsoft.com/office/powerpoint/2010/main" val="1971056303"/>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4" name="Metin kutusu 3"/>
          <p:cNvSpPr txBox="1"/>
          <p:nvPr/>
        </p:nvSpPr>
        <p:spPr>
          <a:xfrm>
            <a:off x="-17304" y="5933988"/>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YUNANLI ZENGİN ARMATÖRLERİN EVLERİNİN OLDUĞU ADA İMİŞ.</a:t>
            </a:r>
          </a:p>
          <a:p>
            <a:pPr algn="ctr">
              <a:lnSpc>
                <a:spcPct val="150000"/>
              </a:lnSpc>
            </a:pPr>
            <a:r>
              <a:rPr lang="tr-TR" b="1" dirty="0" smtClean="0">
                <a:solidFill>
                  <a:srgbClr val="FFC000"/>
                </a:solidFill>
              </a:rPr>
              <a:t>HERHALDE KRİZDEN DOLAYI, ADA ISSIZ VE TERKEDİLMİŞ GİBİYDİ.</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3" name="Dikdörtgen 2"/>
          <p:cNvSpPr/>
          <p:nvPr/>
        </p:nvSpPr>
        <p:spPr>
          <a:xfrm>
            <a:off x="3411265" y="260648"/>
            <a:ext cx="2321469" cy="523220"/>
          </a:xfrm>
          <a:prstGeom prst="rect">
            <a:avLst/>
          </a:prstGeom>
        </p:spPr>
        <p:txBody>
          <a:bodyPr wrap="none">
            <a:spAutoFit/>
          </a:bodyPr>
          <a:lstStyle/>
          <a:p>
            <a:r>
              <a:rPr lang="tr-TR" sz="2800" dirty="0">
                <a:solidFill>
                  <a:schemeClr val="accent1">
                    <a:lumMod val="20000"/>
                    <a:lumOff val="80000"/>
                  </a:schemeClr>
                </a:solidFill>
                <a:latin typeface="Arial Black" pitchFamily="34" charset="0"/>
              </a:rPr>
              <a:t>OINOUSSA</a:t>
            </a:r>
            <a:endParaRPr lang="tr-TR" sz="2800" dirty="0"/>
          </a:p>
        </p:txBody>
      </p:sp>
      <p:pic>
        <p:nvPicPr>
          <p:cNvPr id="1026" name="Picture 2" descr="C:\Program Files\Microsoft Office\MEDIA\OFFICE14\Bullets\BD10300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850" y="3371850"/>
            <a:ext cx="114300" cy="1143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Program Files\Microsoft Office\MEDIA\OFFICE14\Bullets\BD15056_.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0313" y="6592888"/>
            <a:ext cx="142875"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9234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5000" r="-5000"/>
          </a:stretch>
        </a:blipFill>
        <a:effectLst/>
      </p:bgPr>
    </p:bg>
    <p:spTree>
      <p:nvGrpSpPr>
        <p:cNvPr id="1" name=""/>
        <p:cNvGrpSpPr/>
        <p:nvPr/>
      </p:nvGrpSpPr>
      <p:grpSpPr>
        <a:xfrm>
          <a:off x="0" y="0"/>
          <a:ext cx="0" cy="0"/>
          <a:chOff x="0" y="0"/>
          <a:chExt cx="0" cy="0"/>
        </a:xfrm>
      </p:grpSpPr>
      <p:pic>
        <p:nvPicPr>
          <p:cNvPr id="5" name="Filmim-SONSUZ.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0112" y="859258"/>
            <a:ext cx="9184111" cy="5162029"/>
          </a:xfrm>
          <a:prstGeom prst="rect">
            <a:avLst/>
          </a:prstGeom>
        </p:spPr>
      </p:pic>
    </p:spTree>
    <p:extLst>
      <p:ext uri="{BB962C8B-B14F-4D97-AF65-F5344CB8AC3E}">
        <p14:creationId xmlns:p14="http://schemas.microsoft.com/office/powerpoint/2010/main" val="50179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547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084168" y="2060848"/>
            <a:ext cx="3059832" cy="4939814"/>
          </a:xfrm>
          <a:prstGeom prst="rect">
            <a:avLst/>
          </a:prstGeom>
          <a:noFill/>
        </p:spPr>
        <p:txBody>
          <a:bodyPr wrap="square" rtlCol="0">
            <a:spAutoFit/>
          </a:bodyPr>
          <a:lstStyle/>
          <a:p>
            <a:pPr>
              <a:lnSpc>
                <a:spcPct val="200000"/>
              </a:lnSpc>
            </a:pPr>
            <a:r>
              <a:rPr lang="tr-TR" b="1" dirty="0" smtClean="0">
                <a:solidFill>
                  <a:srgbClr val="FFC000"/>
                </a:solidFill>
              </a:rPr>
              <a:t>MITILINI LİMANI</a:t>
            </a:r>
          </a:p>
          <a:p>
            <a:pPr>
              <a:lnSpc>
                <a:spcPct val="200000"/>
              </a:lnSpc>
            </a:pPr>
            <a:r>
              <a:rPr lang="tr-TR" b="1" dirty="0" smtClean="0">
                <a:solidFill>
                  <a:prstClr val="white"/>
                </a:solidFill>
              </a:rPr>
              <a:t>PLOMARI KÖYÜ</a:t>
            </a:r>
          </a:p>
          <a:p>
            <a:pPr>
              <a:lnSpc>
                <a:spcPct val="200000"/>
              </a:lnSpc>
            </a:pPr>
            <a:r>
              <a:rPr lang="tr-TR" b="1" dirty="0" smtClean="0">
                <a:solidFill>
                  <a:prstClr val="white"/>
                </a:solidFill>
              </a:rPr>
              <a:t>AGIOSOS KÖYÜ</a:t>
            </a:r>
          </a:p>
          <a:p>
            <a:pPr>
              <a:lnSpc>
                <a:spcPct val="200000"/>
              </a:lnSpc>
            </a:pPr>
            <a:r>
              <a:rPr lang="tr-TR" b="1" dirty="0" smtClean="0">
                <a:solidFill>
                  <a:prstClr val="white"/>
                </a:solidFill>
              </a:rPr>
              <a:t>SIGRI KÖYÜ</a:t>
            </a:r>
          </a:p>
          <a:p>
            <a:pPr>
              <a:lnSpc>
                <a:spcPct val="200000"/>
              </a:lnSpc>
            </a:pPr>
            <a:r>
              <a:rPr lang="tr-TR" b="1" dirty="0" smtClean="0">
                <a:solidFill>
                  <a:prstClr val="white"/>
                </a:solidFill>
              </a:rPr>
              <a:t>MONI LIMANOS MANASTIRI</a:t>
            </a:r>
          </a:p>
          <a:p>
            <a:pPr>
              <a:lnSpc>
                <a:spcPct val="200000"/>
              </a:lnSpc>
            </a:pPr>
            <a:r>
              <a:rPr lang="tr-TR" b="1" dirty="0" smtClean="0">
                <a:solidFill>
                  <a:srgbClr val="FFC000"/>
                </a:solidFill>
              </a:rPr>
              <a:t>MOLIVOS </a:t>
            </a:r>
          </a:p>
          <a:p>
            <a:pPr>
              <a:lnSpc>
                <a:spcPct val="200000"/>
              </a:lnSpc>
            </a:pPr>
            <a:r>
              <a:rPr lang="tr-TR" b="1" dirty="0" smtClean="0">
                <a:solidFill>
                  <a:srgbClr val="FFC000"/>
                </a:solidFill>
              </a:rPr>
              <a:t>(MITHYMNA LİMANI)</a:t>
            </a:r>
          </a:p>
          <a:p>
            <a:pPr>
              <a:lnSpc>
                <a:spcPct val="200000"/>
              </a:lnSpc>
            </a:pPr>
            <a:r>
              <a:rPr lang="tr-TR" b="1" dirty="0" smtClean="0">
                <a:solidFill>
                  <a:prstClr val="white"/>
                </a:solidFill>
              </a:rPr>
              <a:t>PETRA KÖYÜ</a:t>
            </a:r>
          </a:p>
          <a:p>
            <a:pPr>
              <a:lnSpc>
                <a:spcPct val="150000"/>
              </a:lnSpc>
            </a:pPr>
            <a:endParaRPr lang="tr-TR" b="1" dirty="0">
              <a:solidFill>
                <a:prstClr val="white"/>
              </a:solidFill>
            </a:endParaRPr>
          </a:p>
        </p:txBody>
      </p:sp>
      <p:sp>
        <p:nvSpPr>
          <p:cNvPr id="8" name="Başlık 1"/>
          <p:cNvSpPr>
            <a:spLocks noGrp="1"/>
          </p:cNvSpPr>
          <p:nvPr>
            <p:ph type="title"/>
          </p:nvPr>
        </p:nvSpPr>
        <p:spPr>
          <a:xfrm>
            <a:off x="2123728" y="180581"/>
            <a:ext cx="5058308" cy="1296144"/>
          </a:xfrm>
        </p:spPr>
        <p:txBody>
          <a:bodyPr>
            <a:normAutofit/>
          </a:bodyPr>
          <a:lstStyle/>
          <a:p>
            <a:pPr algn="l"/>
            <a:r>
              <a:rPr lang="tr-TR" sz="2800" dirty="0" smtClean="0">
                <a:solidFill>
                  <a:schemeClr val="accent1">
                    <a:lumMod val="40000"/>
                    <a:lumOff val="60000"/>
                  </a:schemeClr>
                </a:solidFill>
                <a:latin typeface="Arial Black" pitchFamily="34" charset="0"/>
              </a:rPr>
              <a:t>MİDİLLİ ADASI</a:t>
            </a:r>
            <a:r>
              <a:rPr lang="tr-TR" sz="2800" dirty="0">
                <a:solidFill>
                  <a:schemeClr val="accent1">
                    <a:lumMod val="40000"/>
                    <a:lumOff val="60000"/>
                  </a:schemeClr>
                </a:solidFill>
                <a:latin typeface="Arial Black" pitchFamily="34" charset="0"/>
              </a:rPr>
              <a:t> </a:t>
            </a:r>
            <a:r>
              <a:rPr lang="tr-TR" sz="2800" dirty="0" smtClean="0">
                <a:solidFill>
                  <a:schemeClr val="accent1">
                    <a:lumMod val="40000"/>
                    <a:lumOff val="60000"/>
                  </a:schemeClr>
                </a:solidFill>
                <a:latin typeface="Arial Black" pitchFamily="34" charset="0"/>
              </a:rPr>
              <a:t>(LESBOS)</a:t>
            </a:r>
            <a:endParaRPr lang="tr-TR" sz="2800" dirty="0">
              <a:solidFill>
                <a:schemeClr val="accent1">
                  <a:lumMod val="40000"/>
                  <a:lumOff val="60000"/>
                </a:schemeClr>
              </a:solidFill>
            </a:endParaRPr>
          </a:p>
        </p:txBody>
      </p:sp>
      <p:pic>
        <p:nvPicPr>
          <p:cNvPr id="3" name="İçerik Yer Tutucusu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9777" y="1484784"/>
            <a:ext cx="5666418" cy="4469142"/>
          </a:xfrm>
        </p:spPr>
      </p:pic>
      <p:sp>
        <p:nvSpPr>
          <p:cNvPr id="4" name="Dikdörtgen 3"/>
          <p:cNvSpPr/>
          <p:nvPr/>
        </p:nvSpPr>
        <p:spPr>
          <a:xfrm>
            <a:off x="6084168" y="1484784"/>
            <a:ext cx="2300117" cy="369332"/>
          </a:xfrm>
          <a:prstGeom prst="rect">
            <a:avLst/>
          </a:prstGeom>
        </p:spPr>
        <p:txBody>
          <a:bodyPr wrap="none">
            <a:spAutoFit/>
          </a:bodyPr>
          <a:lstStyle/>
          <a:p>
            <a:r>
              <a:rPr lang="tr-TR" b="1" dirty="0">
                <a:solidFill>
                  <a:srgbClr val="00B0F0"/>
                </a:solidFill>
              </a:rPr>
              <a:t>24 </a:t>
            </a:r>
            <a:r>
              <a:rPr lang="tr-TR" b="1" dirty="0" smtClean="0">
                <a:solidFill>
                  <a:srgbClr val="00B0F0"/>
                </a:solidFill>
              </a:rPr>
              <a:t>Haziran/28 Haziran</a:t>
            </a:r>
            <a:endParaRPr lang="tr-TR" b="1" dirty="0">
              <a:solidFill>
                <a:srgbClr val="00B0F0"/>
              </a:solidFill>
            </a:endParaRPr>
          </a:p>
        </p:txBody>
      </p:sp>
    </p:spTree>
    <p:extLst>
      <p:ext uri="{BB962C8B-B14F-4D97-AF65-F5344CB8AC3E}">
        <p14:creationId xmlns:p14="http://schemas.microsoft.com/office/powerpoint/2010/main" val="2826764559"/>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723143" y="116632"/>
            <a:ext cx="3945685" cy="869602"/>
          </a:xfrm>
        </p:spPr>
        <p:txBody>
          <a:bodyPr>
            <a:normAutofit/>
          </a:bodyPr>
          <a:lstStyle/>
          <a:p>
            <a:pPr algn="l"/>
            <a:r>
              <a:rPr lang="tr-TR" sz="2800" dirty="0" smtClean="0">
                <a:solidFill>
                  <a:schemeClr val="accent1">
                    <a:lumMod val="20000"/>
                    <a:lumOff val="80000"/>
                  </a:schemeClr>
                </a:solidFill>
                <a:latin typeface="Arial Black" pitchFamily="34" charset="0"/>
              </a:rPr>
              <a:t>MİTİLLİNİ LİMANI</a:t>
            </a:r>
            <a:endParaRPr lang="tr-TR" sz="2800" dirty="0">
              <a:solidFill>
                <a:schemeClr val="accent1">
                  <a:lumMod val="20000"/>
                  <a:lumOff val="80000"/>
                </a:schemeClr>
              </a:solidFill>
            </a:endParaRPr>
          </a:p>
        </p:txBody>
      </p:sp>
      <p:sp>
        <p:nvSpPr>
          <p:cNvPr id="6" name="Metin kutusu 5"/>
          <p:cNvSpPr txBox="1"/>
          <p:nvPr/>
        </p:nvSpPr>
        <p:spPr>
          <a:xfrm>
            <a:off x="539552" y="5258388"/>
            <a:ext cx="3708425" cy="1477328"/>
          </a:xfrm>
          <a:prstGeom prst="rect">
            <a:avLst/>
          </a:prstGeom>
          <a:noFill/>
        </p:spPr>
        <p:txBody>
          <a:bodyPr wrap="square" rtlCol="0">
            <a:spAutoFit/>
          </a:bodyPr>
          <a:lstStyle/>
          <a:p>
            <a:r>
              <a:rPr lang="tr-TR" b="1" dirty="0" smtClean="0">
                <a:solidFill>
                  <a:prstClr val="white"/>
                </a:solidFill>
              </a:rPr>
              <a:t>39°05’.86N – 26°33’.83E</a:t>
            </a:r>
          </a:p>
          <a:p>
            <a:r>
              <a:rPr lang="tr-TR" b="1" dirty="0" smtClean="0">
                <a:solidFill>
                  <a:prstClr val="white"/>
                </a:solidFill>
              </a:rPr>
              <a:t>24 Haziran – 26Haziran 2015</a:t>
            </a:r>
          </a:p>
          <a:p>
            <a:endParaRPr lang="tr-TR" b="1" dirty="0" smtClean="0">
              <a:solidFill>
                <a:prstClr val="white"/>
              </a:solidFill>
            </a:endParaRPr>
          </a:p>
          <a:p>
            <a:r>
              <a:rPr lang="tr-TR" b="1" dirty="0" smtClean="0">
                <a:solidFill>
                  <a:prstClr val="white"/>
                </a:solidFill>
              </a:rPr>
              <a:t>LİMAN ÜCRETİ 	7 €</a:t>
            </a:r>
          </a:p>
          <a:p>
            <a:r>
              <a:rPr lang="tr-TR" b="1" dirty="0" smtClean="0">
                <a:solidFill>
                  <a:prstClr val="white"/>
                </a:solidFill>
              </a:rPr>
              <a:t>ELEKTRİK-SU 	5 €</a:t>
            </a: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3291" y="866197"/>
            <a:ext cx="4325391" cy="3237285"/>
          </a:xfrm>
          <a:prstGeom prst="rect">
            <a:avLst/>
          </a:prstGeom>
          <a:ln>
            <a:noFill/>
          </a:ln>
          <a:effectLst>
            <a:softEdge rad="112500"/>
          </a:effectLst>
        </p:spPr>
      </p:pic>
      <p:sp>
        <p:nvSpPr>
          <p:cNvPr id="8" name="Metin kutusu 7"/>
          <p:cNvSpPr txBox="1"/>
          <p:nvPr/>
        </p:nvSpPr>
        <p:spPr>
          <a:xfrm>
            <a:off x="4247977" y="4104226"/>
            <a:ext cx="4896023" cy="2308324"/>
          </a:xfrm>
          <a:prstGeom prst="rect">
            <a:avLst/>
          </a:prstGeom>
          <a:noFill/>
        </p:spPr>
        <p:txBody>
          <a:bodyPr wrap="square" rtlCol="0">
            <a:spAutoFit/>
          </a:bodyPr>
          <a:lstStyle/>
          <a:p>
            <a:pPr marL="285750" indent="-285750">
              <a:buFont typeface="Arial" pitchFamily="34" charset="0"/>
              <a:buChar char="•"/>
            </a:pPr>
            <a:r>
              <a:rPr lang="tr-TR" b="1" dirty="0" smtClean="0">
                <a:solidFill>
                  <a:srgbClr val="FFC000"/>
                </a:solidFill>
              </a:rPr>
              <a:t>LİMANIN KUZEYİNDEKİ RIHTIMA, POLİSİN GÖSTERDİĞİ YERE KIÇTAN KARA OLDUK</a:t>
            </a:r>
          </a:p>
          <a:p>
            <a:pPr marL="285750" indent="-285750">
              <a:buFont typeface="Arial" pitchFamily="34" charset="0"/>
              <a:buChar char="•"/>
            </a:pPr>
            <a:r>
              <a:rPr lang="tr-TR" b="1" dirty="0" smtClean="0">
                <a:solidFill>
                  <a:srgbClr val="FFC000"/>
                </a:solidFill>
              </a:rPr>
              <a:t>MİTİLLİNİ OLDUKÇA KORUNAKLI BİR LİMAN</a:t>
            </a:r>
          </a:p>
          <a:p>
            <a:pPr marL="285750" indent="-285750">
              <a:buFont typeface="Arial" pitchFamily="34" charset="0"/>
              <a:buChar char="•"/>
            </a:pPr>
            <a:r>
              <a:rPr lang="tr-TR" b="1" dirty="0" smtClean="0">
                <a:solidFill>
                  <a:srgbClr val="FFC000"/>
                </a:solidFill>
              </a:rPr>
              <a:t>LİMANIN GÜNEY KISMINDA SETUR MARİNA VE BİR DE YAT KLÜBÜ BULUNUYOR</a:t>
            </a:r>
          </a:p>
          <a:p>
            <a:pPr marL="285750" indent="-285750">
              <a:buFont typeface="Arial" pitchFamily="34" charset="0"/>
              <a:buChar char="•"/>
            </a:pPr>
            <a:r>
              <a:rPr lang="tr-TR" b="1" dirty="0" smtClean="0">
                <a:solidFill>
                  <a:srgbClr val="FFC000"/>
                </a:solidFill>
              </a:rPr>
              <a:t>YAKIT SADECE MARİNADAN ALINABİLİYOR, TANKERİN LİMANA GİRMESİ YASAK</a:t>
            </a:r>
          </a:p>
          <a:p>
            <a:endParaRPr lang="tr-TR" b="1" dirty="0" smtClean="0">
              <a:solidFill>
                <a:prstClr val="white"/>
              </a:solidFill>
            </a:endParaRPr>
          </a:p>
        </p:txBody>
      </p:sp>
      <p:pic>
        <p:nvPicPr>
          <p:cNvPr id="7" name="İçerik Yer Tutucusu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24461" y="188640"/>
            <a:ext cx="3279245" cy="4968552"/>
          </a:xfrm>
        </p:spPr>
      </p:pic>
    </p:spTree>
    <p:extLst>
      <p:ext uri="{BB962C8B-B14F-4D97-AF65-F5344CB8AC3E}">
        <p14:creationId xmlns:p14="http://schemas.microsoft.com/office/powerpoint/2010/main" val="2752692587"/>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5217043" y="50420"/>
            <a:ext cx="3240360" cy="936104"/>
          </a:xfrm>
        </p:spPr>
        <p:txBody>
          <a:bodyPr>
            <a:normAutofit fontScale="90000"/>
          </a:bodyPr>
          <a:lstStyle/>
          <a:p>
            <a:r>
              <a:rPr lang="tr-TR" sz="2800" dirty="0" smtClean="0">
                <a:solidFill>
                  <a:schemeClr val="accent1">
                    <a:lumMod val="20000"/>
                    <a:lumOff val="80000"/>
                  </a:schemeClr>
                </a:solidFill>
                <a:latin typeface="Arial Black" pitchFamily="34" charset="0"/>
              </a:rPr>
              <a:t>PLOMARİ</a:t>
            </a:r>
            <a:br>
              <a:rPr lang="tr-TR" sz="2800" dirty="0" smtClean="0">
                <a:solidFill>
                  <a:schemeClr val="accent1">
                    <a:lumMod val="20000"/>
                    <a:lumOff val="80000"/>
                  </a:schemeClr>
                </a:solidFill>
                <a:latin typeface="Arial Black" pitchFamily="34" charset="0"/>
              </a:rPr>
            </a:br>
            <a:r>
              <a:rPr lang="tr-TR" sz="2800" dirty="0" smtClean="0">
                <a:solidFill>
                  <a:schemeClr val="accent1">
                    <a:lumMod val="20000"/>
                    <a:lumOff val="80000"/>
                  </a:schemeClr>
                </a:solidFill>
                <a:latin typeface="Arial Black" pitchFamily="34" charset="0"/>
              </a:rPr>
              <a:t>UZO FABRİKASI</a:t>
            </a:r>
            <a:endParaRPr lang="tr-TR" sz="2800" dirty="0">
              <a:solidFill>
                <a:schemeClr val="accent1">
                  <a:lumMod val="20000"/>
                  <a:lumOff val="80000"/>
                </a:schemeClr>
              </a:solidFill>
            </a:endParaRP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512" y="-209"/>
            <a:ext cx="4577957" cy="3433468"/>
          </a:xfrm>
          <a:prstGeom prst="rect">
            <a:avLst/>
          </a:prstGeom>
          <a:ln>
            <a:noFill/>
          </a:ln>
          <a:effectLst>
            <a:softEdge rad="112500"/>
          </a:effectLst>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77932" y="1124744"/>
            <a:ext cx="3168352" cy="3147229"/>
          </a:xfrm>
          <a:prstGeom prst="rect">
            <a:avLst/>
          </a:prstGeom>
          <a:ln>
            <a:noFill/>
          </a:ln>
          <a:effectLst>
            <a:softEdge rad="112500"/>
          </a:effectLst>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429000"/>
            <a:ext cx="4536504" cy="3402378"/>
          </a:xfrm>
          <a:prstGeom prst="rect">
            <a:avLst/>
          </a:prstGeom>
          <a:ln>
            <a:noFill/>
          </a:ln>
          <a:effectLst>
            <a:softEdge rad="112500"/>
          </a:effectLst>
        </p:spPr>
      </p:pic>
      <p:sp>
        <p:nvSpPr>
          <p:cNvPr id="7" name="Metin kutusu 6"/>
          <p:cNvSpPr txBox="1"/>
          <p:nvPr/>
        </p:nvSpPr>
        <p:spPr>
          <a:xfrm>
            <a:off x="4809167" y="4271973"/>
            <a:ext cx="4105881" cy="2308324"/>
          </a:xfrm>
          <a:prstGeom prst="rect">
            <a:avLst/>
          </a:prstGeom>
          <a:noFill/>
        </p:spPr>
        <p:txBody>
          <a:bodyPr wrap="square" rtlCol="0">
            <a:spAutoFit/>
          </a:bodyPr>
          <a:lstStyle/>
          <a:p>
            <a:pPr marL="285750" indent="-285750">
              <a:buFont typeface="Arial" pitchFamily="34" charset="0"/>
              <a:buChar char="•"/>
            </a:pPr>
            <a:r>
              <a:rPr lang="tr-TR" b="1" dirty="0" smtClean="0">
                <a:solidFill>
                  <a:srgbClr val="FFC000"/>
                </a:solidFill>
              </a:rPr>
              <a:t>ERTESİ GÜN PLOMARİ KASABASINDA BARBA YANNI UZOLARINI ÜRETEN UZO FABRİKASINI ZİYARET ETTİK</a:t>
            </a:r>
          </a:p>
          <a:p>
            <a:pPr marL="285750" indent="-285750">
              <a:buFont typeface="Arial" pitchFamily="34" charset="0"/>
              <a:buChar char="•"/>
            </a:pPr>
            <a:r>
              <a:rPr lang="tr-TR" b="1" dirty="0" smtClean="0">
                <a:solidFill>
                  <a:srgbClr val="FFC000"/>
                </a:solidFill>
              </a:rPr>
              <a:t>BİZİ GEZDİRİP ÇOK GÜZEL BİR TANITIM YAPTILAR</a:t>
            </a:r>
          </a:p>
          <a:p>
            <a:pPr marL="285750" indent="-285750">
              <a:buFont typeface="Arial" pitchFamily="34" charset="0"/>
              <a:buChar char="•"/>
            </a:pPr>
            <a:r>
              <a:rPr lang="tr-TR" b="1" dirty="0" smtClean="0">
                <a:solidFill>
                  <a:srgbClr val="FFC000"/>
                </a:solidFill>
              </a:rPr>
              <a:t>UZOLARI TATTIK</a:t>
            </a:r>
          </a:p>
          <a:p>
            <a:pPr marL="285750" indent="-285750">
              <a:buFont typeface="Arial" pitchFamily="34" charset="0"/>
              <a:buChar char="•"/>
            </a:pPr>
            <a:r>
              <a:rPr lang="tr-TR" b="1" dirty="0" smtClean="0">
                <a:solidFill>
                  <a:srgbClr val="FFC000"/>
                </a:solidFill>
              </a:rPr>
              <a:t>%48 ALKOL ORANI İLE AFRODİTİ EN BEĞENDİĞİMİZ UZO OLDU.</a:t>
            </a:r>
          </a:p>
        </p:txBody>
      </p:sp>
    </p:spTree>
    <p:extLst>
      <p:ext uri="{BB962C8B-B14F-4D97-AF65-F5344CB8AC3E}">
        <p14:creationId xmlns:p14="http://schemas.microsoft.com/office/powerpoint/2010/main" val="33765188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954199" y="188640"/>
            <a:ext cx="3240360" cy="936104"/>
          </a:xfrm>
        </p:spPr>
        <p:txBody>
          <a:bodyPr>
            <a:normAutofit/>
          </a:bodyPr>
          <a:lstStyle/>
          <a:p>
            <a:r>
              <a:rPr lang="tr-TR" sz="2800" dirty="0" smtClean="0">
                <a:solidFill>
                  <a:schemeClr val="accent1">
                    <a:lumMod val="20000"/>
                    <a:lumOff val="80000"/>
                  </a:schemeClr>
                </a:solidFill>
                <a:latin typeface="Arial Black" pitchFamily="34" charset="0"/>
              </a:rPr>
              <a:t>AGIOSSOS</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5" name="Metin kutusu 4"/>
          <p:cNvSpPr txBox="1"/>
          <p:nvPr/>
        </p:nvSpPr>
        <p:spPr>
          <a:xfrm>
            <a:off x="-17304" y="5933988"/>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MEYDANDAKİ ÇINAR AĞACI VE ALTINDAKİ KAHVE, DAR SOKAKLAR VE MİNİK DÜKKANLAR; SANKİ ANADOLU’DA BİR DAĞ KÖYÜNDEYİZ; TEK FARK MEYDANDA CAMİ YERİNE KİLİSE VAR.</a:t>
            </a:r>
            <a:endParaRPr lang="tr-TR" b="1" dirty="0">
              <a:solidFill>
                <a:srgbClr val="FFC000"/>
              </a:solidFill>
            </a:endParaRPr>
          </a:p>
        </p:txBody>
      </p:sp>
    </p:spTree>
    <p:extLst>
      <p:ext uri="{BB962C8B-B14F-4D97-AF65-F5344CB8AC3E}">
        <p14:creationId xmlns:p14="http://schemas.microsoft.com/office/powerpoint/2010/main" val="2658375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059832" y="0"/>
            <a:ext cx="3312368" cy="576064"/>
          </a:xfrm>
        </p:spPr>
        <p:txBody>
          <a:bodyPr>
            <a:normAutofit/>
          </a:bodyPr>
          <a:lstStyle/>
          <a:p>
            <a:r>
              <a:rPr lang="tr-TR" sz="2800" dirty="0" smtClean="0">
                <a:solidFill>
                  <a:schemeClr val="accent1">
                    <a:lumMod val="20000"/>
                    <a:lumOff val="80000"/>
                  </a:schemeClr>
                </a:solidFill>
                <a:latin typeface="Arial Black" pitchFamily="34" charset="0"/>
              </a:rPr>
              <a:t>SIGRI</a:t>
            </a:r>
            <a:endParaRPr lang="tr-TR" sz="2800" dirty="0">
              <a:solidFill>
                <a:schemeClr val="accent1">
                  <a:lumMod val="20000"/>
                  <a:lumOff val="8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7778"/>
            <a:ext cx="9144000" cy="5143500"/>
          </a:xfrm>
          <a:prstGeom prst="rect">
            <a:avLst/>
          </a:prstGeom>
        </p:spPr>
      </p:pic>
      <p:sp>
        <p:nvSpPr>
          <p:cNvPr id="4" name="Metin kutusu 3"/>
          <p:cNvSpPr txBox="1"/>
          <p:nvPr/>
        </p:nvSpPr>
        <p:spPr>
          <a:xfrm>
            <a:off x="-22417" y="5548164"/>
            <a:ext cx="9144000" cy="1338828"/>
          </a:xfrm>
          <a:prstGeom prst="rect">
            <a:avLst/>
          </a:prstGeom>
          <a:noFill/>
        </p:spPr>
        <p:txBody>
          <a:bodyPr wrap="square" rtlCol="0">
            <a:spAutoFit/>
          </a:bodyPr>
          <a:lstStyle/>
          <a:p>
            <a:pPr algn="ctr">
              <a:lnSpc>
                <a:spcPct val="150000"/>
              </a:lnSpc>
            </a:pPr>
            <a:r>
              <a:rPr lang="tr-TR" b="1" dirty="0" smtClean="0">
                <a:solidFill>
                  <a:srgbClr val="FFC000"/>
                </a:solidFill>
              </a:rPr>
              <a:t>ADANIN BATISINDAKİ SİGRİ’DE KAPISINA TUĞRA İŞLENMİŞ BİR OSMANLI KALESİ VAR AMA ZİYARETE AÇIK DEĞİL.  BURAYA TEKNEYLE DE GELİNEBİLİR DEMİR ATMAK İÇİN EN UYGUN YER KALE ÖNÜNDEKİ KOY.</a:t>
            </a:r>
            <a:endParaRPr lang="tr-TR" b="1" dirty="0">
              <a:solidFill>
                <a:srgbClr val="FFC000"/>
              </a:solidFill>
            </a:endParaRPr>
          </a:p>
        </p:txBody>
      </p:sp>
    </p:spTree>
    <p:extLst>
      <p:ext uri="{BB962C8B-B14F-4D97-AF65-F5344CB8AC3E}">
        <p14:creationId xmlns:p14="http://schemas.microsoft.com/office/powerpoint/2010/main" val="13476537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116632"/>
            <a:ext cx="8892480" cy="936104"/>
          </a:xfrm>
        </p:spPr>
        <p:txBody>
          <a:bodyPr>
            <a:normAutofit/>
          </a:bodyPr>
          <a:lstStyle/>
          <a:p>
            <a:r>
              <a:rPr lang="tr-TR" sz="2800" dirty="0" smtClean="0">
                <a:solidFill>
                  <a:schemeClr val="accent1">
                    <a:lumMod val="20000"/>
                    <a:lumOff val="80000"/>
                  </a:schemeClr>
                </a:solidFill>
                <a:latin typeface="Arial Black" pitchFamily="34" charset="0"/>
              </a:rPr>
              <a:t>MONI LIMANOS MANASTIRI</a:t>
            </a:r>
            <a:endParaRPr lang="tr-TR" sz="2800" dirty="0">
              <a:solidFill>
                <a:schemeClr val="accent1">
                  <a:lumMod val="20000"/>
                  <a:lumOff val="80000"/>
                </a:schemeClr>
              </a:solidFill>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4" name="Metin kutusu 3"/>
          <p:cNvSpPr txBox="1"/>
          <p:nvPr/>
        </p:nvSpPr>
        <p:spPr>
          <a:xfrm>
            <a:off x="30088" y="5918777"/>
            <a:ext cx="9144000" cy="880369"/>
          </a:xfrm>
          <a:prstGeom prst="rect">
            <a:avLst/>
          </a:prstGeom>
          <a:noFill/>
        </p:spPr>
        <p:txBody>
          <a:bodyPr wrap="square" rtlCol="0">
            <a:spAutoFit/>
          </a:bodyPr>
          <a:lstStyle/>
          <a:p>
            <a:pPr algn="ctr">
              <a:lnSpc>
                <a:spcPct val="150000"/>
              </a:lnSpc>
            </a:pPr>
            <a:r>
              <a:rPr lang="tr-TR" b="1" dirty="0" smtClean="0">
                <a:solidFill>
                  <a:srgbClr val="FFC000"/>
                </a:solidFill>
              </a:rPr>
              <a:t>1527DE KURULMUŞ MANASTIRDA YAŞLI EVLERİ, KUTSAL PINAR, HAYVANAT BAHÇESİ, </a:t>
            </a:r>
          </a:p>
          <a:p>
            <a:pPr algn="ctr">
              <a:lnSpc>
                <a:spcPct val="150000"/>
              </a:lnSpc>
            </a:pPr>
            <a:r>
              <a:rPr lang="tr-TR" b="1" dirty="0" smtClean="0">
                <a:solidFill>
                  <a:srgbClr val="FFC000"/>
                </a:solidFill>
              </a:rPr>
              <a:t>DİNSEL VE HALK SANATI MÜZELERİ MEVCUT.</a:t>
            </a:r>
            <a:endParaRPr lang="tr-TR" b="1" dirty="0">
              <a:solidFill>
                <a:srgbClr val="FFC000"/>
              </a:solidFill>
            </a:endParaRPr>
          </a:p>
        </p:txBody>
      </p:sp>
    </p:spTree>
    <p:extLst>
      <p:ext uri="{BB962C8B-B14F-4D97-AF65-F5344CB8AC3E}">
        <p14:creationId xmlns:p14="http://schemas.microsoft.com/office/powerpoint/2010/main" val="16595546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8" name="Metin kutusu 7"/>
          <p:cNvSpPr txBox="1"/>
          <p:nvPr/>
        </p:nvSpPr>
        <p:spPr>
          <a:xfrm>
            <a:off x="30088" y="188640"/>
            <a:ext cx="9144000" cy="880369"/>
          </a:xfrm>
          <a:prstGeom prst="rect">
            <a:avLst/>
          </a:prstGeom>
          <a:noFill/>
        </p:spPr>
        <p:txBody>
          <a:bodyPr wrap="square" rtlCol="0">
            <a:spAutoFit/>
          </a:bodyPr>
          <a:lstStyle/>
          <a:p>
            <a:pPr algn="ctr">
              <a:lnSpc>
                <a:spcPct val="150000"/>
              </a:lnSpc>
            </a:pPr>
            <a:r>
              <a:rPr lang="tr-TR" b="1" dirty="0" smtClean="0">
                <a:solidFill>
                  <a:srgbClr val="FFC000"/>
                </a:solidFill>
              </a:rPr>
              <a:t>VE ERTESİ GÜN ADANIN KUZEYİNE DOĞRU YOLA ÇIKMAK ÜZERE </a:t>
            </a:r>
          </a:p>
          <a:p>
            <a:pPr algn="ctr">
              <a:lnSpc>
                <a:spcPct val="150000"/>
              </a:lnSpc>
            </a:pPr>
            <a:r>
              <a:rPr lang="tr-TR" b="1" dirty="0" smtClean="0">
                <a:solidFill>
                  <a:srgbClr val="FFC000"/>
                </a:solidFill>
              </a:rPr>
              <a:t>MITILLINI LİMANINA GERİ DÖNDÜK.</a:t>
            </a:r>
            <a:endParaRPr lang="tr-TR" b="1" dirty="0">
              <a:solidFill>
                <a:srgbClr val="FFC000"/>
              </a:solidFill>
            </a:endParaRPr>
          </a:p>
        </p:txBody>
      </p:sp>
    </p:spTree>
    <p:extLst>
      <p:ext uri="{BB962C8B-B14F-4D97-AF65-F5344CB8AC3E}">
        <p14:creationId xmlns:p14="http://schemas.microsoft.com/office/powerpoint/2010/main" val="6455364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16074" y="260648"/>
            <a:ext cx="3543816" cy="1156990"/>
          </a:xfrm>
        </p:spPr>
        <p:txBody>
          <a:bodyPr>
            <a:normAutofit fontScale="90000"/>
          </a:bodyPr>
          <a:lstStyle/>
          <a:p>
            <a:r>
              <a:rPr lang="tr-TR" sz="2800" dirty="0" smtClean="0">
                <a:solidFill>
                  <a:schemeClr val="accent1">
                    <a:lumMod val="20000"/>
                    <a:lumOff val="80000"/>
                  </a:schemeClr>
                </a:solidFill>
                <a:latin typeface="Arial Black" pitchFamily="34" charset="0"/>
              </a:rPr>
              <a:t>MOLIVOS MITHIMNA</a:t>
            </a:r>
            <a:r>
              <a:rPr lang="tr-TR" sz="2800" dirty="0">
                <a:solidFill>
                  <a:schemeClr val="accent1">
                    <a:lumMod val="20000"/>
                    <a:lumOff val="80000"/>
                  </a:schemeClr>
                </a:solidFill>
                <a:latin typeface="Arial Black" pitchFamily="34" charset="0"/>
              </a:rPr>
              <a:t> </a:t>
            </a:r>
            <a:r>
              <a:rPr lang="tr-TR" sz="2800" dirty="0" smtClean="0">
                <a:solidFill>
                  <a:schemeClr val="accent1">
                    <a:lumMod val="20000"/>
                    <a:lumOff val="80000"/>
                  </a:schemeClr>
                </a:solidFill>
                <a:latin typeface="Arial Black" pitchFamily="34" charset="0"/>
              </a:rPr>
              <a:t>LİMANI</a:t>
            </a:r>
            <a:endParaRPr lang="tr-TR" sz="2800" dirty="0">
              <a:solidFill>
                <a:schemeClr val="accent1">
                  <a:lumMod val="20000"/>
                  <a:lumOff val="80000"/>
                </a:schemeClr>
              </a:solidFill>
            </a:endParaRPr>
          </a:p>
        </p:txBody>
      </p:sp>
      <p:sp>
        <p:nvSpPr>
          <p:cNvPr id="6" name="Metin kutusu 5"/>
          <p:cNvSpPr txBox="1"/>
          <p:nvPr/>
        </p:nvSpPr>
        <p:spPr>
          <a:xfrm>
            <a:off x="4067944" y="3762609"/>
            <a:ext cx="2952328" cy="1477328"/>
          </a:xfrm>
          <a:prstGeom prst="rect">
            <a:avLst/>
          </a:prstGeom>
          <a:noFill/>
        </p:spPr>
        <p:txBody>
          <a:bodyPr wrap="square" rtlCol="0">
            <a:spAutoFit/>
          </a:bodyPr>
          <a:lstStyle/>
          <a:p>
            <a:r>
              <a:rPr lang="tr-TR" b="1" dirty="0" smtClean="0">
                <a:solidFill>
                  <a:prstClr val="white"/>
                </a:solidFill>
              </a:rPr>
              <a:t>39°22’.02N – 26°10.12E</a:t>
            </a:r>
          </a:p>
          <a:p>
            <a:r>
              <a:rPr lang="tr-TR" b="1" dirty="0" smtClean="0">
                <a:solidFill>
                  <a:prstClr val="white"/>
                </a:solidFill>
              </a:rPr>
              <a:t>26 Haziran – 28Haziran 2015</a:t>
            </a:r>
          </a:p>
          <a:p>
            <a:endParaRPr lang="tr-TR" b="1" dirty="0" smtClean="0">
              <a:solidFill>
                <a:prstClr val="white"/>
              </a:solidFill>
            </a:endParaRPr>
          </a:p>
          <a:p>
            <a:r>
              <a:rPr lang="tr-TR" b="1" dirty="0" smtClean="0">
                <a:solidFill>
                  <a:prstClr val="white"/>
                </a:solidFill>
              </a:rPr>
              <a:t>LİMAN ÜCRETİ	7 €</a:t>
            </a:r>
          </a:p>
          <a:p>
            <a:r>
              <a:rPr lang="tr-TR" b="1" dirty="0" smtClean="0">
                <a:solidFill>
                  <a:prstClr val="white"/>
                </a:solidFill>
              </a:rPr>
              <a:t>ELEKTRİK-SU 	5 €</a:t>
            </a:r>
          </a:p>
        </p:txBody>
      </p:sp>
      <p:pic>
        <p:nvPicPr>
          <p:cNvPr id="11" name="Resim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6074" y="1424039"/>
            <a:ext cx="3507854" cy="4677139"/>
          </a:xfrm>
          <a:prstGeom prst="rect">
            <a:avLst/>
          </a:prstGeom>
        </p:spPr>
      </p:pic>
      <p:sp>
        <p:nvSpPr>
          <p:cNvPr id="8" name="Metin kutusu 7"/>
          <p:cNvSpPr txBox="1"/>
          <p:nvPr/>
        </p:nvSpPr>
        <p:spPr>
          <a:xfrm>
            <a:off x="3923928" y="5193266"/>
            <a:ext cx="5190340" cy="1338828"/>
          </a:xfrm>
          <a:prstGeom prst="rect">
            <a:avLst/>
          </a:prstGeom>
          <a:noFill/>
        </p:spPr>
        <p:txBody>
          <a:bodyPr wrap="square" rtlCol="0">
            <a:spAutoFit/>
          </a:bodyPr>
          <a:lstStyle/>
          <a:p>
            <a:pPr>
              <a:lnSpc>
                <a:spcPct val="150000"/>
              </a:lnSpc>
            </a:pPr>
            <a:r>
              <a:rPr lang="tr-TR" b="1" dirty="0" smtClean="0">
                <a:solidFill>
                  <a:srgbClr val="FFC000"/>
                </a:solidFill>
              </a:rPr>
              <a:t>ÖĞLEYE DOĞRU GELDİĞİMİZ MITHIMNA LİMANINA GÜNEYDOĞU YÖNÜNDEN GİRİLİYOR. 7-8 TEKNE ALABİLEN İSKELEYE KIÇTAN KARA OLDUK. </a:t>
            </a:r>
            <a:endParaRPr lang="tr-TR" b="1" dirty="0">
              <a:solidFill>
                <a:srgbClr val="FFC000"/>
              </a:solidFill>
            </a:endParaRPr>
          </a:p>
        </p:txBody>
      </p:sp>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95010" y="116632"/>
            <a:ext cx="4448175" cy="3457575"/>
          </a:xfrm>
        </p:spPr>
      </p:pic>
    </p:spTree>
    <p:extLst>
      <p:ext uri="{BB962C8B-B14F-4D97-AF65-F5344CB8AC3E}">
        <p14:creationId xmlns:p14="http://schemas.microsoft.com/office/powerpoint/2010/main" val="3145301312"/>
      </p:ext>
    </p:extLst>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3" name="İçerik Yer Tutucusu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2348880"/>
            <a:ext cx="7704856" cy="4335266"/>
          </a:xfr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3888" y="252411"/>
            <a:ext cx="4896544" cy="2036962"/>
          </a:xfrm>
          <a:prstGeom prst="rect">
            <a:avLst/>
          </a:prstGeom>
        </p:spPr>
      </p:pic>
      <p:sp>
        <p:nvSpPr>
          <p:cNvPr id="6" name="Metin kutusu 5"/>
          <p:cNvSpPr txBox="1"/>
          <p:nvPr/>
        </p:nvSpPr>
        <p:spPr>
          <a:xfrm>
            <a:off x="251520" y="267270"/>
            <a:ext cx="3744416" cy="2169825"/>
          </a:xfrm>
          <a:prstGeom prst="rect">
            <a:avLst/>
          </a:prstGeom>
          <a:noFill/>
        </p:spPr>
        <p:txBody>
          <a:bodyPr wrap="square" rtlCol="0">
            <a:spAutoFit/>
          </a:bodyPr>
          <a:lstStyle/>
          <a:p>
            <a:pPr>
              <a:lnSpc>
                <a:spcPct val="150000"/>
              </a:lnSpc>
            </a:pPr>
            <a:r>
              <a:rPr lang="tr-TR" b="1" dirty="0" smtClean="0">
                <a:solidFill>
                  <a:srgbClr val="FFC000"/>
                </a:solidFill>
              </a:rPr>
              <a:t>MOLIVOS SOKAKLARINDA</a:t>
            </a:r>
          </a:p>
          <a:p>
            <a:pPr marL="285750" indent="-285750">
              <a:lnSpc>
                <a:spcPct val="150000"/>
              </a:lnSpc>
              <a:buFont typeface="Arial" pitchFamily="34" charset="0"/>
              <a:buChar char="•"/>
            </a:pPr>
            <a:r>
              <a:rPr lang="tr-TR" b="1" dirty="0" smtClean="0">
                <a:solidFill>
                  <a:srgbClr val="FFC000"/>
                </a:solidFill>
              </a:rPr>
              <a:t>CUMBALI EVLER</a:t>
            </a:r>
          </a:p>
          <a:p>
            <a:pPr marL="285750" indent="-285750">
              <a:lnSpc>
                <a:spcPct val="150000"/>
              </a:lnSpc>
              <a:buFont typeface="Arial" pitchFamily="34" charset="0"/>
              <a:buChar char="•"/>
            </a:pPr>
            <a:r>
              <a:rPr lang="tr-TR" b="1" dirty="0" smtClean="0">
                <a:solidFill>
                  <a:srgbClr val="FFC000"/>
                </a:solidFill>
              </a:rPr>
              <a:t>ÇEŞMELER</a:t>
            </a:r>
          </a:p>
          <a:p>
            <a:pPr marL="285750" indent="-285750">
              <a:lnSpc>
                <a:spcPct val="150000"/>
              </a:lnSpc>
              <a:buFont typeface="Arial" pitchFamily="34" charset="0"/>
              <a:buChar char="•"/>
            </a:pPr>
            <a:r>
              <a:rPr lang="tr-TR" b="1" dirty="0" smtClean="0">
                <a:solidFill>
                  <a:srgbClr val="FFC000"/>
                </a:solidFill>
              </a:rPr>
              <a:t>MERDİVENLİ DAR SOKAKLAR </a:t>
            </a:r>
          </a:p>
          <a:p>
            <a:pPr>
              <a:lnSpc>
                <a:spcPct val="150000"/>
              </a:lnSpc>
            </a:pPr>
            <a:r>
              <a:rPr lang="tr-TR" b="1" dirty="0" smtClean="0">
                <a:solidFill>
                  <a:srgbClr val="FFC000"/>
                </a:solidFill>
              </a:rPr>
              <a:t>OSMANLI ETKİSİNİ GÖSTERİYOR</a:t>
            </a:r>
            <a:endParaRPr lang="tr-TR" b="1" dirty="0">
              <a:solidFill>
                <a:srgbClr val="FFC000"/>
              </a:solidFill>
            </a:endParaRPr>
          </a:p>
        </p:txBody>
      </p:sp>
    </p:spTree>
    <p:extLst>
      <p:ext uri="{BB962C8B-B14F-4D97-AF65-F5344CB8AC3E}">
        <p14:creationId xmlns:p14="http://schemas.microsoft.com/office/powerpoint/2010/main" val="2185128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 name="İçerik Yer Tutucusu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87624" y="2204864"/>
            <a:ext cx="3240000" cy="4320000"/>
          </a:xfrm>
          <a:prstGeom prst="rect">
            <a:avLst/>
          </a:prstGeom>
          <a:ln>
            <a:noFill/>
          </a:ln>
          <a:effectLst>
            <a:softEdge rad="112500"/>
          </a:effectLst>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9550" y="2204864"/>
            <a:ext cx="3240000" cy="4320000"/>
          </a:xfrm>
          <a:prstGeom prst="rect">
            <a:avLst/>
          </a:prstGeom>
          <a:ln>
            <a:noFill/>
          </a:ln>
          <a:effectLst>
            <a:softEdge rad="112500"/>
          </a:effectLst>
        </p:spPr>
      </p:pic>
      <p:pic>
        <p:nvPicPr>
          <p:cNvPr id="7" name="Resim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851660"/>
          </a:xfrm>
          <a:prstGeom prst="rect">
            <a:avLst/>
          </a:prstGeom>
        </p:spPr>
      </p:pic>
      <p:sp>
        <p:nvSpPr>
          <p:cNvPr id="2" name="Dikdörtgen 1"/>
          <p:cNvSpPr/>
          <p:nvPr/>
        </p:nvSpPr>
        <p:spPr>
          <a:xfrm>
            <a:off x="2899619" y="1851660"/>
            <a:ext cx="3344762" cy="523220"/>
          </a:xfrm>
          <a:prstGeom prst="rect">
            <a:avLst/>
          </a:prstGeom>
        </p:spPr>
        <p:txBody>
          <a:bodyPr wrap="none">
            <a:spAutoFit/>
          </a:bodyPr>
          <a:lstStyle/>
          <a:p>
            <a:r>
              <a:rPr lang="tr-TR" sz="2800" dirty="0">
                <a:solidFill>
                  <a:schemeClr val="accent1">
                    <a:lumMod val="20000"/>
                    <a:lumOff val="80000"/>
                  </a:schemeClr>
                </a:solidFill>
                <a:latin typeface="Arial Black" pitchFamily="34" charset="0"/>
              </a:rPr>
              <a:t>MOLIVOS </a:t>
            </a:r>
            <a:r>
              <a:rPr lang="tr-TR" sz="2800" dirty="0" smtClean="0">
                <a:solidFill>
                  <a:schemeClr val="accent1">
                    <a:lumMod val="20000"/>
                    <a:lumOff val="80000"/>
                  </a:schemeClr>
                </a:solidFill>
                <a:latin typeface="Arial Black" pitchFamily="34" charset="0"/>
              </a:rPr>
              <a:t> KALE</a:t>
            </a:r>
            <a:endParaRPr lang="tr-TR" sz="2800" dirty="0"/>
          </a:p>
        </p:txBody>
      </p:sp>
      <p:sp>
        <p:nvSpPr>
          <p:cNvPr id="8" name="Metin kutusu 7"/>
          <p:cNvSpPr txBox="1"/>
          <p:nvPr/>
        </p:nvSpPr>
        <p:spPr>
          <a:xfrm>
            <a:off x="0" y="6270948"/>
            <a:ext cx="9144000" cy="507831"/>
          </a:xfrm>
          <a:prstGeom prst="rect">
            <a:avLst/>
          </a:prstGeom>
          <a:noFill/>
        </p:spPr>
        <p:txBody>
          <a:bodyPr wrap="square" rtlCol="0">
            <a:spAutoFit/>
          </a:bodyPr>
          <a:lstStyle/>
          <a:p>
            <a:pPr algn="ctr">
              <a:lnSpc>
                <a:spcPct val="150000"/>
              </a:lnSpc>
            </a:pPr>
            <a:r>
              <a:rPr lang="tr-TR" b="1" dirty="0" smtClean="0">
                <a:solidFill>
                  <a:srgbClr val="FFC000"/>
                </a:solidFill>
              </a:rPr>
              <a:t>ÇIKMASI BİRAZ YORUCU OLMASINA RAĞMEN MOLIVOS KALESİNİN MANZARASI MUHTEŞEMDİ</a:t>
            </a:r>
            <a:endParaRPr lang="tr-TR" b="1" dirty="0">
              <a:solidFill>
                <a:srgbClr val="FFC000"/>
              </a:solidFill>
            </a:endParaRPr>
          </a:p>
        </p:txBody>
      </p:sp>
    </p:spTree>
    <p:extLst>
      <p:ext uri="{BB962C8B-B14F-4D97-AF65-F5344CB8AC3E}">
        <p14:creationId xmlns:p14="http://schemas.microsoft.com/office/powerpoint/2010/main" val="8467632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55776" y="-923"/>
            <a:ext cx="6588224" cy="6867797"/>
          </a:xfrm>
        </p:spPr>
      </p:pic>
      <p:sp>
        <p:nvSpPr>
          <p:cNvPr id="5" name="Başlık 1"/>
          <p:cNvSpPr txBox="1">
            <a:spLocks/>
          </p:cNvSpPr>
          <p:nvPr/>
        </p:nvSpPr>
        <p:spPr>
          <a:xfrm>
            <a:off x="0" y="620688"/>
            <a:ext cx="2483768" cy="576064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r-TR" sz="1200" dirty="0" smtClean="0">
                <a:solidFill>
                  <a:srgbClr val="92D050"/>
                </a:solidFill>
                <a:latin typeface="Arial Black" pitchFamily="34" charset="0"/>
              </a:rPr>
              <a:t>KUZEY- DOĞU EGE ADALARI</a:t>
            </a:r>
          </a:p>
          <a:p>
            <a:pPr marL="285750" indent="-285750" algn="l">
              <a:buFont typeface="Arial" pitchFamily="34" charset="0"/>
              <a:buChar char="•"/>
            </a:pPr>
            <a:r>
              <a:rPr lang="tr-TR" sz="1200" dirty="0" smtClean="0">
                <a:solidFill>
                  <a:srgbClr val="4F81BD">
                    <a:lumMod val="20000"/>
                    <a:lumOff val="80000"/>
                  </a:srgbClr>
                </a:solidFill>
                <a:latin typeface="Arial Black" pitchFamily="34" charset="0"/>
              </a:rPr>
              <a:t>SAMOS</a:t>
            </a:r>
          </a:p>
          <a:p>
            <a:pPr marL="285750" indent="-285750" algn="l">
              <a:buFont typeface="Arial" pitchFamily="34" charset="0"/>
              <a:buChar char="•"/>
            </a:pPr>
            <a:r>
              <a:rPr lang="tr-TR" sz="1200" dirty="0" smtClean="0">
                <a:solidFill>
                  <a:srgbClr val="4F81BD">
                    <a:lumMod val="20000"/>
                    <a:lumOff val="80000"/>
                  </a:srgbClr>
                </a:solidFill>
                <a:latin typeface="Arial Black" pitchFamily="34" charset="0"/>
              </a:rPr>
              <a:t>SAKIZ</a:t>
            </a:r>
          </a:p>
          <a:p>
            <a:pPr marL="285750" indent="-285750" algn="l">
              <a:buFont typeface="Arial" pitchFamily="34" charset="0"/>
              <a:buChar char="•"/>
            </a:pPr>
            <a:r>
              <a:rPr lang="tr-TR" sz="1200" dirty="0" smtClean="0">
                <a:solidFill>
                  <a:srgbClr val="4F81BD">
                    <a:lumMod val="20000"/>
                    <a:lumOff val="80000"/>
                  </a:srgbClr>
                </a:solidFill>
                <a:latin typeface="Arial Black" pitchFamily="34" charset="0"/>
              </a:rPr>
              <a:t>OINOUSSA</a:t>
            </a:r>
          </a:p>
          <a:p>
            <a:pPr marL="285750" indent="-285750" algn="l">
              <a:buFont typeface="Arial" pitchFamily="34" charset="0"/>
              <a:buChar char="•"/>
            </a:pPr>
            <a:r>
              <a:rPr lang="tr-TR" sz="1200" dirty="0" smtClean="0">
                <a:solidFill>
                  <a:srgbClr val="4F81BD">
                    <a:lumMod val="20000"/>
                    <a:lumOff val="80000"/>
                  </a:srgbClr>
                </a:solidFill>
                <a:latin typeface="Arial Black" pitchFamily="34" charset="0"/>
              </a:rPr>
              <a:t>MİDİLLİ</a:t>
            </a:r>
          </a:p>
          <a:p>
            <a:pPr marL="285750" indent="-285750" algn="l">
              <a:buFont typeface="Arial" pitchFamily="34" charset="0"/>
              <a:buChar char="•"/>
            </a:pPr>
            <a:r>
              <a:rPr lang="tr-TR" sz="1200" dirty="0" smtClean="0">
                <a:solidFill>
                  <a:srgbClr val="4F81BD">
                    <a:lumMod val="20000"/>
                    <a:lumOff val="80000"/>
                  </a:srgbClr>
                </a:solidFill>
                <a:latin typeface="Arial Black" pitchFamily="34" charset="0"/>
              </a:rPr>
              <a:t>LİMNİ</a:t>
            </a:r>
          </a:p>
          <a:p>
            <a:pPr marL="285750" indent="-285750" algn="l">
              <a:buFont typeface="Arial" pitchFamily="34" charset="0"/>
              <a:buChar char="•"/>
            </a:pPr>
            <a:r>
              <a:rPr lang="tr-TR" sz="1200" dirty="0" smtClean="0">
                <a:solidFill>
                  <a:srgbClr val="4F81BD">
                    <a:lumMod val="20000"/>
                    <a:lumOff val="80000"/>
                  </a:srgbClr>
                </a:solidFill>
                <a:latin typeface="Arial Black" pitchFamily="34" charset="0"/>
              </a:rPr>
              <a:t>THASSOS</a:t>
            </a:r>
          </a:p>
          <a:p>
            <a:pPr marL="285750" indent="-285750" algn="l">
              <a:buFont typeface="Arial" pitchFamily="34" charset="0"/>
              <a:buChar char="•"/>
            </a:pPr>
            <a:endParaRPr lang="tr-TR" sz="1200" dirty="0" smtClean="0">
              <a:solidFill>
                <a:srgbClr val="4F81BD">
                  <a:lumMod val="20000"/>
                  <a:lumOff val="80000"/>
                </a:srgbClr>
              </a:solidFill>
              <a:latin typeface="Arial Black" pitchFamily="34" charset="0"/>
            </a:endParaRPr>
          </a:p>
          <a:p>
            <a:pPr algn="l"/>
            <a:r>
              <a:rPr lang="tr-TR" sz="1200" dirty="0" smtClean="0">
                <a:solidFill>
                  <a:srgbClr val="92D050"/>
                </a:solidFill>
                <a:latin typeface="Arial Black" pitchFamily="34" charset="0"/>
              </a:rPr>
              <a:t>KHALKIDIKI</a:t>
            </a:r>
          </a:p>
          <a:p>
            <a:pPr algn="l"/>
            <a:endParaRPr lang="tr-TR" sz="1200" dirty="0" smtClean="0">
              <a:solidFill>
                <a:srgbClr val="92D050"/>
              </a:solidFill>
              <a:latin typeface="Arial Black" pitchFamily="34" charset="0"/>
            </a:endParaRPr>
          </a:p>
          <a:p>
            <a:pPr algn="l"/>
            <a:r>
              <a:rPr lang="tr-TR" sz="1200" dirty="0" smtClean="0">
                <a:solidFill>
                  <a:srgbClr val="92D050"/>
                </a:solidFill>
                <a:latin typeface="Arial Black" pitchFamily="34" charset="0"/>
              </a:rPr>
              <a:t>KUZEY SPORADLAR</a:t>
            </a:r>
          </a:p>
          <a:p>
            <a:pPr marL="171450" indent="-171450" algn="l">
              <a:buFont typeface="Arial" pitchFamily="34" charset="0"/>
              <a:buChar char="•"/>
            </a:pPr>
            <a:r>
              <a:rPr lang="tr-TR" sz="1200" dirty="0" smtClean="0">
                <a:solidFill>
                  <a:srgbClr val="4F81BD">
                    <a:lumMod val="20000"/>
                    <a:lumOff val="80000"/>
                  </a:srgbClr>
                </a:solidFill>
                <a:latin typeface="Arial Black" pitchFamily="34" charset="0"/>
              </a:rPr>
              <a:t>PELAGOS</a:t>
            </a:r>
          </a:p>
          <a:p>
            <a:pPr marL="171450" indent="-171450" algn="l">
              <a:buFont typeface="Arial" pitchFamily="34" charset="0"/>
              <a:buChar char="•"/>
            </a:pPr>
            <a:r>
              <a:rPr lang="tr-TR" sz="1200" dirty="0" smtClean="0">
                <a:solidFill>
                  <a:srgbClr val="4F81BD">
                    <a:lumMod val="20000"/>
                    <a:lumOff val="80000"/>
                  </a:srgbClr>
                </a:solidFill>
                <a:latin typeface="Arial Black" pitchFamily="34" charset="0"/>
              </a:rPr>
              <a:t>ALONISOS</a:t>
            </a:r>
          </a:p>
          <a:p>
            <a:pPr marL="171450" indent="-171450" algn="l">
              <a:buFont typeface="Arial" pitchFamily="34" charset="0"/>
              <a:buChar char="•"/>
            </a:pPr>
            <a:r>
              <a:rPr lang="tr-TR" sz="1200" dirty="0" smtClean="0">
                <a:solidFill>
                  <a:srgbClr val="4F81BD">
                    <a:lumMod val="20000"/>
                    <a:lumOff val="80000"/>
                  </a:srgbClr>
                </a:solidFill>
                <a:latin typeface="Arial Black" pitchFamily="34" charset="0"/>
              </a:rPr>
              <a:t>SKOPELOS</a:t>
            </a:r>
          </a:p>
          <a:p>
            <a:pPr marL="171450" indent="-171450" algn="l">
              <a:buFont typeface="Arial" pitchFamily="34" charset="0"/>
              <a:buChar char="•"/>
            </a:pPr>
            <a:r>
              <a:rPr lang="tr-TR" sz="1200" dirty="0">
                <a:solidFill>
                  <a:srgbClr val="4F81BD">
                    <a:lumMod val="20000"/>
                    <a:lumOff val="80000"/>
                  </a:srgbClr>
                </a:solidFill>
                <a:latin typeface="Arial Black" pitchFamily="34" charset="0"/>
              </a:rPr>
              <a:t>S</a:t>
            </a:r>
            <a:r>
              <a:rPr lang="tr-TR" sz="1200" dirty="0" smtClean="0">
                <a:solidFill>
                  <a:srgbClr val="4F81BD">
                    <a:lumMod val="20000"/>
                    <a:lumOff val="80000"/>
                  </a:srgbClr>
                </a:solidFill>
                <a:latin typeface="Arial Black" pitchFamily="34" charset="0"/>
              </a:rPr>
              <a:t>KIATHOS</a:t>
            </a:r>
          </a:p>
          <a:p>
            <a:pPr marL="171450" indent="-171450" algn="l">
              <a:buFont typeface="Arial" pitchFamily="34" charset="0"/>
              <a:buChar char="•"/>
            </a:pPr>
            <a:endParaRPr lang="tr-TR" sz="1200" dirty="0" smtClean="0">
              <a:solidFill>
                <a:srgbClr val="4F81BD">
                  <a:lumMod val="20000"/>
                  <a:lumOff val="80000"/>
                </a:srgbClr>
              </a:solidFill>
              <a:latin typeface="Arial Black" pitchFamily="34" charset="0"/>
            </a:endParaRPr>
          </a:p>
          <a:p>
            <a:pPr algn="l"/>
            <a:r>
              <a:rPr lang="tr-TR" sz="1200" dirty="0" smtClean="0">
                <a:solidFill>
                  <a:srgbClr val="92D050"/>
                </a:solidFill>
                <a:latin typeface="Arial Black" pitchFamily="34" charset="0"/>
              </a:rPr>
              <a:t>EVIA KÖRFEZİ</a:t>
            </a:r>
          </a:p>
          <a:p>
            <a:pPr algn="l"/>
            <a:endParaRPr lang="tr-TR" sz="1200" dirty="0" smtClean="0">
              <a:solidFill>
                <a:srgbClr val="92D050"/>
              </a:solidFill>
              <a:latin typeface="Arial Black" pitchFamily="34" charset="0"/>
            </a:endParaRPr>
          </a:p>
          <a:p>
            <a:pPr algn="l"/>
            <a:r>
              <a:rPr lang="tr-TR" sz="1200" dirty="0" smtClean="0">
                <a:solidFill>
                  <a:srgbClr val="92D050"/>
                </a:solidFill>
                <a:latin typeface="Arial Black" pitchFamily="34" charset="0"/>
              </a:rPr>
              <a:t>ATİNA</a:t>
            </a:r>
          </a:p>
          <a:p>
            <a:pPr algn="l"/>
            <a:endParaRPr lang="tr-TR" sz="1200" dirty="0" smtClean="0">
              <a:solidFill>
                <a:srgbClr val="92D050"/>
              </a:solidFill>
              <a:latin typeface="Arial Black" pitchFamily="34" charset="0"/>
            </a:endParaRPr>
          </a:p>
          <a:p>
            <a:pPr algn="l"/>
            <a:r>
              <a:rPr lang="tr-TR" sz="1200" dirty="0" smtClean="0">
                <a:solidFill>
                  <a:srgbClr val="92D050"/>
                </a:solidFill>
                <a:latin typeface="Arial Black" pitchFamily="34" charset="0"/>
              </a:rPr>
              <a:t>SARONİC KÖRFEZİ</a:t>
            </a:r>
          </a:p>
          <a:p>
            <a:pPr marL="171450" indent="-171450" algn="l">
              <a:buFont typeface="Arial" pitchFamily="34" charset="0"/>
              <a:buChar char="•"/>
            </a:pPr>
            <a:r>
              <a:rPr lang="tr-TR" sz="1200" dirty="0" smtClean="0">
                <a:solidFill>
                  <a:srgbClr val="4F81BD">
                    <a:lumMod val="20000"/>
                    <a:lumOff val="80000"/>
                  </a:srgbClr>
                </a:solidFill>
                <a:latin typeface="Arial Black" pitchFamily="34" charset="0"/>
              </a:rPr>
              <a:t>AEGINA</a:t>
            </a:r>
          </a:p>
          <a:p>
            <a:pPr marL="171450" indent="-171450" algn="l">
              <a:buFont typeface="Arial" pitchFamily="34" charset="0"/>
              <a:buChar char="•"/>
            </a:pPr>
            <a:r>
              <a:rPr lang="tr-TR" sz="1200" dirty="0" smtClean="0">
                <a:solidFill>
                  <a:srgbClr val="4F81BD">
                    <a:lumMod val="20000"/>
                    <a:lumOff val="80000"/>
                  </a:srgbClr>
                </a:solidFill>
                <a:latin typeface="Arial Black" pitchFamily="34" charset="0"/>
              </a:rPr>
              <a:t>POROS</a:t>
            </a:r>
          </a:p>
          <a:p>
            <a:pPr marL="171450" indent="-171450" algn="l">
              <a:buFont typeface="Arial" pitchFamily="34" charset="0"/>
              <a:buChar char="•"/>
            </a:pPr>
            <a:r>
              <a:rPr lang="tr-TR" sz="1200" dirty="0" smtClean="0">
                <a:solidFill>
                  <a:srgbClr val="4F81BD">
                    <a:lumMod val="20000"/>
                    <a:lumOff val="80000"/>
                  </a:srgbClr>
                </a:solidFill>
                <a:latin typeface="Arial Black" pitchFamily="34" charset="0"/>
              </a:rPr>
              <a:t>HYDRA</a:t>
            </a:r>
          </a:p>
          <a:p>
            <a:pPr marL="171450" indent="-171450" algn="l">
              <a:buFont typeface="Arial" pitchFamily="34" charset="0"/>
              <a:buChar char="•"/>
            </a:pPr>
            <a:r>
              <a:rPr lang="tr-TR" sz="1200" dirty="0" smtClean="0">
                <a:solidFill>
                  <a:srgbClr val="4F81BD">
                    <a:lumMod val="20000"/>
                    <a:lumOff val="80000"/>
                  </a:srgbClr>
                </a:solidFill>
                <a:latin typeface="Arial Black" pitchFamily="34" charset="0"/>
              </a:rPr>
              <a:t>SPETSES</a:t>
            </a:r>
          </a:p>
          <a:p>
            <a:pPr marL="171450" indent="-171450" algn="l">
              <a:buFont typeface="Arial" pitchFamily="34" charset="0"/>
              <a:buChar char="•"/>
            </a:pPr>
            <a:endParaRPr lang="tr-TR" sz="1200" dirty="0" smtClean="0">
              <a:solidFill>
                <a:srgbClr val="4F81BD">
                  <a:lumMod val="20000"/>
                  <a:lumOff val="80000"/>
                </a:srgbClr>
              </a:solidFill>
              <a:latin typeface="Arial Black" pitchFamily="34" charset="0"/>
            </a:endParaRPr>
          </a:p>
          <a:p>
            <a:pPr algn="l"/>
            <a:r>
              <a:rPr lang="tr-TR" sz="1200" dirty="0" smtClean="0">
                <a:solidFill>
                  <a:srgbClr val="92D050"/>
                </a:solidFill>
                <a:latin typeface="Arial Black" pitchFamily="34" charset="0"/>
              </a:rPr>
              <a:t>GÜNEY CYCLADLAR</a:t>
            </a:r>
          </a:p>
          <a:p>
            <a:pPr marL="171450" indent="-171450" algn="l">
              <a:buFont typeface="Arial" pitchFamily="34" charset="0"/>
              <a:buChar char="•"/>
            </a:pPr>
            <a:r>
              <a:rPr lang="tr-TR" sz="1200" dirty="0" smtClean="0">
                <a:solidFill>
                  <a:prstClr val="white"/>
                </a:solidFill>
                <a:latin typeface="Arial Black" pitchFamily="34" charset="0"/>
              </a:rPr>
              <a:t>MİLOS</a:t>
            </a:r>
          </a:p>
          <a:p>
            <a:pPr marL="171450" indent="-171450" algn="l">
              <a:buFont typeface="Arial" pitchFamily="34" charset="0"/>
              <a:buChar char="•"/>
            </a:pPr>
            <a:r>
              <a:rPr lang="tr-TR" sz="1200" dirty="0" smtClean="0">
                <a:solidFill>
                  <a:prstClr val="white"/>
                </a:solidFill>
                <a:latin typeface="Arial Black" pitchFamily="34" charset="0"/>
              </a:rPr>
              <a:t>FOLEGANDROS</a:t>
            </a:r>
          </a:p>
          <a:p>
            <a:pPr marL="171450" indent="-171450" algn="l">
              <a:buFont typeface="Arial" pitchFamily="34" charset="0"/>
              <a:buChar char="•"/>
            </a:pPr>
            <a:r>
              <a:rPr lang="tr-TR" sz="1200" dirty="0" smtClean="0">
                <a:solidFill>
                  <a:prstClr val="white"/>
                </a:solidFill>
                <a:latin typeface="Arial Black" pitchFamily="34" charset="0"/>
              </a:rPr>
              <a:t>SKINOS</a:t>
            </a:r>
          </a:p>
          <a:p>
            <a:pPr marL="171450" indent="-171450" algn="l">
              <a:buFont typeface="Arial" pitchFamily="34" charset="0"/>
              <a:buChar char="•"/>
            </a:pPr>
            <a:r>
              <a:rPr lang="tr-TR" sz="1200" dirty="0" smtClean="0">
                <a:solidFill>
                  <a:prstClr val="white"/>
                </a:solidFill>
                <a:latin typeface="Arial Black" pitchFamily="34" charset="0"/>
              </a:rPr>
              <a:t>IOS</a:t>
            </a:r>
          </a:p>
          <a:p>
            <a:pPr marL="171450" indent="-171450" algn="l">
              <a:buFont typeface="Arial" pitchFamily="34" charset="0"/>
              <a:buChar char="•"/>
            </a:pPr>
            <a:endParaRPr lang="tr-TR" sz="1200" dirty="0" smtClean="0">
              <a:solidFill>
                <a:srgbClr val="92D050"/>
              </a:solidFill>
              <a:latin typeface="Arial Black" pitchFamily="34" charset="0"/>
            </a:endParaRPr>
          </a:p>
          <a:p>
            <a:pPr algn="l"/>
            <a:r>
              <a:rPr lang="tr-TR" sz="1200" dirty="0" smtClean="0">
                <a:solidFill>
                  <a:srgbClr val="92D050"/>
                </a:solidFill>
                <a:latin typeface="Arial Black" pitchFamily="34" charset="0"/>
              </a:rPr>
              <a:t>DODECANESE ADALARI</a:t>
            </a:r>
          </a:p>
          <a:p>
            <a:pPr marL="171450" indent="-171450" algn="l">
              <a:buFont typeface="Arial" pitchFamily="34" charset="0"/>
              <a:buChar char="•"/>
            </a:pPr>
            <a:r>
              <a:rPr lang="tr-TR" sz="1200" dirty="0" smtClean="0">
                <a:solidFill>
                  <a:prstClr val="white"/>
                </a:solidFill>
                <a:latin typeface="Arial Black" pitchFamily="34" charset="0"/>
              </a:rPr>
              <a:t>ASTIPALIA</a:t>
            </a:r>
          </a:p>
          <a:p>
            <a:pPr marL="171450" indent="-171450" algn="l">
              <a:buFont typeface="Arial" pitchFamily="34" charset="0"/>
              <a:buChar char="•"/>
            </a:pPr>
            <a:r>
              <a:rPr lang="tr-TR" sz="1200" dirty="0" smtClean="0">
                <a:solidFill>
                  <a:prstClr val="white"/>
                </a:solidFill>
                <a:latin typeface="Arial Black" pitchFamily="34" charset="0"/>
              </a:rPr>
              <a:t>NISIROS</a:t>
            </a:r>
          </a:p>
          <a:p>
            <a:pPr marL="171450" indent="-171450" algn="l">
              <a:buFont typeface="Arial" pitchFamily="34" charset="0"/>
              <a:buChar char="•"/>
            </a:pPr>
            <a:r>
              <a:rPr lang="tr-TR" sz="1200" dirty="0" smtClean="0">
                <a:solidFill>
                  <a:prstClr val="white"/>
                </a:solidFill>
                <a:latin typeface="Arial Black" pitchFamily="34" charset="0"/>
              </a:rPr>
              <a:t>SIMI</a:t>
            </a:r>
            <a:endParaRPr lang="tr-TR" sz="1200" dirty="0" smtClean="0">
              <a:solidFill>
                <a:srgbClr val="4BACC6">
                  <a:lumMod val="60000"/>
                  <a:lumOff val="40000"/>
                </a:srgbClr>
              </a:solidFill>
              <a:latin typeface="Arial Black" pitchFamily="34" charset="0"/>
            </a:endParaRPr>
          </a:p>
          <a:p>
            <a:endParaRPr lang="tr-TR" sz="900" dirty="0">
              <a:solidFill>
                <a:srgbClr val="4F81BD">
                  <a:lumMod val="20000"/>
                  <a:lumOff val="80000"/>
                </a:srgbClr>
              </a:solidFill>
              <a:latin typeface="Arial Black" pitchFamily="34" charset="0"/>
            </a:endParaRPr>
          </a:p>
        </p:txBody>
      </p:sp>
    </p:spTree>
    <p:extLst>
      <p:ext uri="{BB962C8B-B14F-4D97-AF65-F5344CB8AC3E}">
        <p14:creationId xmlns:p14="http://schemas.microsoft.com/office/powerpoint/2010/main" val="3929325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8" name="Başlık 1"/>
          <p:cNvSpPr>
            <a:spLocks noGrp="1"/>
          </p:cNvSpPr>
          <p:nvPr>
            <p:ph type="title"/>
          </p:nvPr>
        </p:nvSpPr>
        <p:spPr>
          <a:xfrm>
            <a:off x="1223628" y="188640"/>
            <a:ext cx="6696744" cy="576064"/>
          </a:xfrm>
        </p:spPr>
        <p:txBody>
          <a:bodyPr>
            <a:normAutofit fontScale="90000"/>
          </a:bodyPr>
          <a:lstStyle/>
          <a:p>
            <a:r>
              <a:rPr lang="tr-TR" sz="2800" dirty="0" smtClean="0">
                <a:solidFill>
                  <a:schemeClr val="accent1">
                    <a:lumMod val="20000"/>
                    <a:lumOff val="80000"/>
                  </a:schemeClr>
                </a:solidFill>
                <a:latin typeface="Arial Black" pitchFamily="34" charset="0"/>
              </a:rPr>
              <a:t>PETRA</a:t>
            </a:r>
            <a:br>
              <a:rPr lang="tr-TR" sz="2800" dirty="0" smtClean="0">
                <a:solidFill>
                  <a:schemeClr val="accent1">
                    <a:lumMod val="20000"/>
                    <a:lumOff val="80000"/>
                  </a:schemeClr>
                </a:solidFill>
                <a:latin typeface="Arial Black" pitchFamily="34" charset="0"/>
              </a:rPr>
            </a:br>
            <a:r>
              <a:rPr lang="tr-TR" sz="2800" dirty="0" smtClean="0">
                <a:solidFill>
                  <a:schemeClr val="accent1">
                    <a:lumMod val="20000"/>
                    <a:lumOff val="80000"/>
                  </a:schemeClr>
                </a:solidFill>
                <a:latin typeface="Arial Black" pitchFamily="34" charset="0"/>
              </a:rPr>
              <a:t>PANAGIA GLIKOFILOUSA KİLİSESİ</a:t>
            </a:r>
            <a:endParaRPr lang="tr-TR" sz="2800" dirty="0">
              <a:solidFill>
                <a:schemeClr val="accent1">
                  <a:lumMod val="20000"/>
                  <a:lumOff val="80000"/>
                </a:schemeClr>
              </a:solidFill>
            </a:endParaRPr>
          </a:p>
        </p:txBody>
      </p:sp>
      <p:sp>
        <p:nvSpPr>
          <p:cNvPr id="4" name="Metin kutusu 3"/>
          <p:cNvSpPr txBox="1"/>
          <p:nvPr/>
        </p:nvSpPr>
        <p:spPr>
          <a:xfrm>
            <a:off x="0" y="5977631"/>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MİNİK BİR TRENLE PETRA KÖYÜNE GELDİK.  DAR SOKAKLARI VE 100 BASAMAKLA ÇIKILAN PANAGIA GLIKOFILOUSA KİLİSESİ’Nİ DOLAŞTIK </a:t>
            </a:r>
            <a:endParaRPr lang="tr-TR" b="1" dirty="0">
              <a:solidFill>
                <a:srgbClr val="FFC000"/>
              </a:solidFill>
            </a:endParaRPr>
          </a:p>
        </p:txBody>
      </p:sp>
      <p:pic>
        <p:nvPicPr>
          <p:cNvPr id="3" name="İçerik Yer Tutucusu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959992"/>
            <a:ext cx="9184304" cy="5166171"/>
          </a:xfrm>
        </p:spPr>
      </p:pic>
    </p:spTree>
    <p:extLst>
      <p:ext uri="{BB962C8B-B14F-4D97-AF65-F5344CB8AC3E}">
        <p14:creationId xmlns:p14="http://schemas.microsoft.com/office/powerpoint/2010/main" val="19536178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7" name="İçerik Yer Tutucusu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82664"/>
            <a:ext cx="9144000" cy="5143500"/>
          </a:xfrm>
        </p:spPr>
      </p:pic>
      <p:sp>
        <p:nvSpPr>
          <p:cNvPr id="3" name="Başlık 1"/>
          <p:cNvSpPr>
            <a:spLocks noGrp="1"/>
          </p:cNvSpPr>
          <p:nvPr>
            <p:ph type="title"/>
          </p:nvPr>
        </p:nvSpPr>
        <p:spPr>
          <a:xfrm>
            <a:off x="1835696" y="260648"/>
            <a:ext cx="5472608" cy="576064"/>
          </a:xfrm>
        </p:spPr>
        <p:txBody>
          <a:bodyPr>
            <a:normAutofit fontScale="90000"/>
          </a:bodyPr>
          <a:lstStyle/>
          <a:p>
            <a:r>
              <a:rPr lang="tr-TR" sz="2800" dirty="0" smtClean="0">
                <a:solidFill>
                  <a:schemeClr val="accent1">
                    <a:lumMod val="20000"/>
                    <a:lumOff val="80000"/>
                  </a:schemeClr>
                </a:solidFill>
                <a:latin typeface="Arial Black" pitchFamily="34" charset="0"/>
              </a:rPr>
              <a:t>PETRA</a:t>
            </a:r>
            <a:br>
              <a:rPr lang="tr-TR" sz="2800" dirty="0" smtClean="0">
                <a:solidFill>
                  <a:schemeClr val="accent1">
                    <a:lumMod val="20000"/>
                    <a:lumOff val="80000"/>
                  </a:schemeClr>
                </a:solidFill>
                <a:latin typeface="Arial Black" pitchFamily="34" charset="0"/>
              </a:rPr>
            </a:br>
            <a:r>
              <a:rPr lang="tr-TR" sz="2800" dirty="0" smtClean="0">
                <a:solidFill>
                  <a:schemeClr val="accent1">
                    <a:lumMod val="20000"/>
                    <a:lumOff val="80000"/>
                  </a:schemeClr>
                </a:solidFill>
                <a:latin typeface="Arial Black" pitchFamily="34" charset="0"/>
              </a:rPr>
              <a:t>AGIAS NIKOLAOS KİLİSESİ</a:t>
            </a:r>
            <a:endParaRPr lang="tr-TR" sz="2800" dirty="0">
              <a:solidFill>
                <a:schemeClr val="accent1">
                  <a:lumMod val="20000"/>
                  <a:lumOff val="80000"/>
                </a:schemeClr>
              </a:solidFill>
            </a:endParaRPr>
          </a:p>
        </p:txBody>
      </p:sp>
      <p:sp>
        <p:nvSpPr>
          <p:cNvPr id="4" name="Metin kutusu 3"/>
          <p:cNvSpPr txBox="1"/>
          <p:nvPr/>
        </p:nvSpPr>
        <p:spPr>
          <a:xfrm>
            <a:off x="0" y="5977631"/>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PETRA SAHİLİNE İNİNCE 16.YY’DAN KALAN VE ESKİ FRESKLERİNİ KORUYAN AGIAS NIKOLAOS KİLİSESİNİ GEZEREK MİDİLLİ’DEKİ GEZİMİZİ TAMAMLADIK.</a:t>
            </a:r>
            <a:endParaRPr lang="tr-TR" b="1" dirty="0">
              <a:solidFill>
                <a:srgbClr val="FFC000"/>
              </a:solidFill>
            </a:endParaRPr>
          </a:p>
        </p:txBody>
      </p:sp>
      <p:pic>
        <p:nvPicPr>
          <p:cNvPr id="2050" name="Picture 2" descr="C:\Program Files\Microsoft Office\MEDIA\OFFICE14\Bullets\BD15056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0313" y="6537325"/>
            <a:ext cx="142875"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730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156176" y="2085078"/>
            <a:ext cx="2987824" cy="4385816"/>
          </a:xfrm>
          <a:prstGeom prst="rect">
            <a:avLst/>
          </a:prstGeom>
          <a:noFill/>
        </p:spPr>
        <p:txBody>
          <a:bodyPr wrap="square" rtlCol="0">
            <a:spAutoFit/>
          </a:bodyPr>
          <a:lstStyle/>
          <a:p>
            <a:pPr>
              <a:lnSpc>
                <a:spcPct val="200000"/>
              </a:lnSpc>
            </a:pPr>
            <a:r>
              <a:rPr lang="tr-TR" b="1" dirty="0" smtClean="0">
                <a:solidFill>
                  <a:srgbClr val="FFC000"/>
                </a:solidFill>
              </a:rPr>
              <a:t>PAVLOU KOYU</a:t>
            </a:r>
          </a:p>
          <a:p>
            <a:pPr>
              <a:lnSpc>
                <a:spcPct val="200000"/>
              </a:lnSpc>
            </a:pPr>
            <a:r>
              <a:rPr lang="tr-TR" b="1" dirty="0" smtClean="0">
                <a:solidFill>
                  <a:srgbClr val="FFC000"/>
                </a:solidFill>
              </a:rPr>
              <a:t>MIRINA LİMANI</a:t>
            </a:r>
          </a:p>
          <a:p>
            <a:pPr>
              <a:lnSpc>
                <a:spcPct val="200000"/>
              </a:lnSpc>
            </a:pPr>
            <a:r>
              <a:rPr lang="tr-TR" b="1" dirty="0" smtClean="0">
                <a:solidFill>
                  <a:prstClr val="white"/>
                </a:solidFill>
              </a:rPr>
              <a:t>SARDES KÖYÜ</a:t>
            </a:r>
          </a:p>
          <a:p>
            <a:pPr>
              <a:lnSpc>
                <a:spcPct val="200000"/>
              </a:lnSpc>
            </a:pPr>
            <a:r>
              <a:rPr lang="tr-TR" b="1" dirty="0" smtClean="0">
                <a:solidFill>
                  <a:prstClr val="white"/>
                </a:solidFill>
              </a:rPr>
              <a:t>KONTIAS KÖYÜ</a:t>
            </a:r>
          </a:p>
          <a:p>
            <a:pPr>
              <a:lnSpc>
                <a:spcPct val="200000"/>
              </a:lnSpc>
            </a:pPr>
            <a:r>
              <a:rPr lang="tr-TR" b="1" dirty="0" smtClean="0">
                <a:solidFill>
                  <a:prstClr val="white"/>
                </a:solidFill>
              </a:rPr>
              <a:t>PORTIANOU (ANZAK ANITI)</a:t>
            </a:r>
          </a:p>
          <a:p>
            <a:pPr>
              <a:lnSpc>
                <a:spcPct val="200000"/>
              </a:lnSpc>
            </a:pPr>
            <a:r>
              <a:rPr lang="tr-TR" b="1" dirty="0" smtClean="0">
                <a:solidFill>
                  <a:prstClr val="white"/>
                </a:solidFill>
              </a:rPr>
              <a:t>MOUDROS KOYU</a:t>
            </a:r>
          </a:p>
          <a:p>
            <a:pPr>
              <a:lnSpc>
                <a:spcPct val="200000"/>
              </a:lnSpc>
            </a:pPr>
            <a:r>
              <a:rPr lang="tr-TR" b="1" dirty="0" smtClean="0">
                <a:solidFill>
                  <a:prstClr val="white"/>
                </a:solidFill>
              </a:rPr>
              <a:t>KONDOPOULI KÖYÜ</a:t>
            </a:r>
          </a:p>
          <a:p>
            <a:pPr>
              <a:lnSpc>
                <a:spcPct val="150000"/>
              </a:lnSpc>
            </a:pPr>
            <a:endParaRPr lang="tr-TR" b="1" dirty="0">
              <a:solidFill>
                <a:prstClr val="white"/>
              </a:solidFill>
            </a:endParaRPr>
          </a:p>
        </p:txBody>
      </p:sp>
      <p:sp>
        <p:nvSpPr>
          <p:cNvPr id="8" name="Başlık 1"/>
          <p:cNvSpPr>
            <a:spLocks noGrp="1"/>
          </p:cNvSpPr>
          <p:nvPr>
            <p:ph type="title"/>
          </p:nvPr>
        </p:nvSpPr>
        <p:spPr>
          <a:xfrm>
            <a:off x="6272645" y="188640"/>
            <a:ext cx="2664296" cy="1296144"/>
          </a:xfrm>
        </p:spPr>
        <p:txBody>
          <a:bodyPr>
            <a:normAutofit/>
          </a:bodyPr>
          <a:lstStyle/>
          <a:p>
            <a:pPr algn="l"/>
            <a:r>
              <a:rPr lang="tr-TR" sz="2800" dirty="0" smtClean="0">
                <a:solidFill>
                  <a:schemeClr val="accent1">
                    <a:lumMod val="40000"/>
                    <a:lumOff val="60000"/>
                  </a:schemeClr>
                </a:solidFill>
                <a:latin typeface="Arial Black" pitchFamily="34" charset="0"/>
              </a:rPr>
              <a:t>LIMNI ADASI</a:t>
            </a:r>
            <a:br>
              <a:rPr lang="tr-TR" sz="2800" dirty="0" smtClean="0">
                <a:solidFill>
                  <a:schemeClr val="accent1">
                    <a:lumMod val="40000"/>
                    <a:lumOff val="60000"/>
                  </a:schemeClr>
                </a:solidFill>
                <a:latin typeface="Arial Black" pitchFamily="34" charset="0"/>
              </a:rPr>
            </a:br>
            <a:r>
              <a:rPr lang="tr-TR" sz="2800" dirty="0" smtClean="0">
                <a:solidFill>
                  <a:schemeClr val="accent1">
                    <a:lumMod val="40000"/>
                    <a:lumOff val="60000"/>
                  </a:schemeClr>
                </a:solidFill>
                <a:latin typeface="Arial Black" pitchFamily="34" charset="0"/>
              </a:rPr>
              <a:t>(LIMNOS)</a:t>
            </a:r>
            <a:endParaRPr lang="tr-TR" sz="2800" dirty="0">
              <a:solidFill>
                <a:schemeClr val="accent1">
                  <a:lumMod val="40000"/>
                  <a:lumOff val="60000"/>
                </a:schemeClr>
              </a:solidFill>
            </a:endParaRPr>
          </a:p>
        </p:txBody>
      </p:sp>
      <p:sp>
        <p:nvSpPr>
          <p:cNvPr id="2" name="Dikdörtgen 1"/>
          <p:cNvSpPr/>
          <p:nvPr/>
        </p:nvSpPr>
        <p:spPr>
          <a:xfrm>
            <a:off x="6372799" y="1454941"/>
            <a:ext cx="2314095" cy="369332"/>
          </a:xfrm>
          <a:prstGeom prst="rect">
            <a:avLst/>
          </a:prstGeom>
        </p:spPr>
        <p:txBody>
          <a:bodyPr wrap="none">
            <a:spAutoFit/>
          </a:bodyPr>
          <a:lstStyle/>
          <a:p>
            <a:r>
              <a:rPr lang="tr-TR" b="1" dirty="0" smtClean="0">
                <a:solidFill>
                  <a:srgbClr val="00B0F0"/>
                </a:solidFill>
              </a:rPr>
              <a:t>28 Haziran /1 Temmuz</a:t>
            </a:r>
            <a:endParaRPr lang="tr-TR" b="1" dirty="0">
              <a:solidFill>
                <a:srgbClr val="00B0F0"/>
              </a:solidFill>
            </a:endParaRPr>
          </a:p>
        </p:txBody>
      </p:sp>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764704"/>
            <a:ext cx="5870990" cy="5256584"/>
          </a:xfrm>
        </p:spPr>
      </p:pic>
      <p:sp>
        <p:nvSpPr>
          <p:cNvPr id="3" name="Dikdörtgen 2"/>
          <p:cNvSpPr/>
          <p:nvPr/>
        </p:nvSpPr>
        <p:spPr>
          <a:xfrm>
            <a:off x="179512" y="6009229"/>
            <a:ext cx="8964488" cy="880369"/>
          </a:xfrm>
          <a:prstGeom prst="rect">
            <a:avLst/>
          </a:prstGeom>
        </p:spPr>
        <p:txBody>
          <a:bodyPr wrap="square">
            <a:spAutoFit/>
          </a:bodyPr>
          <a:lstStyle/>
          <a:p>
            <a:pPr lvl="0" algn="ctr">
              <a:lnSpc>
                <a:spcPct val="150000"/>
              </a:lnSpc>
            </a:pPr>
            <a:r>
              <a:rPr lang="tr-TR" b="1" dirty="0" smtClean="0">
                <a:solidFill>
                  <a:srgbClr val="FFC000"/>
                </a:solidFill>
              </a:rPr>
              <a:t>MOLIVOS’TAN AYRILIP 58 </a:t>
            </a:r>
            <a:r>
              <a:rPr lang="tr-TR" b="1" dirty="0">
                <a:solidFill>
                  <a:srgbClr val="FFC000"/>
                </a:solidFill>
              </a:rPr>
              <a:t>MİLLİK YOLU 10 SAATTE ALDIKTAN SONRA </a:t>
            </a:r>
            <a:endParaRPr lang="tr-TR" b="1" dirty="0" smtClean="0">
              <a:solidFill>
                <a:srgbClr val="FFC000"/>
              </a:solidFill>
            </a:endParaRPr>
          </a:p>
          <a:p>
            <a:pPr lvl="0" algn="ctr">
              <a:lnSpc>
                <a:spcPct val="150000"/>
              </a:lnSpc>
            </a:pPr>
            <a:r>
              <a:rPr lang="tr-TR" b="1" dirty="0" smtClean="0">
                <a:solidFill>
                  <a:srgbClr val="FFC000"/>
                </a:solidFill>
              </a:rPr>
              <a:t>LİMNİ </a:t>
            </a:r>
            <a:r>
              <a:rPr lang="tr-TR" b="1" dirty="0">
                <a:solidFill>
                  <a:srgbClr val="FFC000"/>
                </a:solidFill>
              </a:rPr>
              <a:t>ADASININ PAVLOU KOYUNA DEMİR ATTIK.</a:t>
            </a:r>
          </a:p>
        </p:txBody>
      </p:sp>
    </p:spTree>
    <p:extLst>
      <p:ext uri="{BB962C8B-B14F-4D97-AF65-F5344CB8AC3E}">
        <p14:creationId xmlns:p14="http://schemas.microsoft.com/office/powerpoint/2010/main" val="1164447688"/>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611560" y="476672"/>
            <a:ext cx="3250704" cy="1156990"/>
          </a:xfrm>
        </p:spPr>
        <p:txBody>
          <a:bodyPr>
            <a:normAutofit/>
          </a:bodyPr>
          <a:lstStyle/>
          <a:p>
            <a:pPr algn="l"/>
            <a:r>
              <a:rPr lang="tr-TR" sz="2800" dirty="0" smtClean="0">
                <a:solidFill>
                  <a:schemeClr val="accent1">
                    <a:lumMod val="20000"/>
                    <a:lumOff val="80000"/>
                  </a:schemeClr>
                </a:solidFill>
                <a:latin typeface="Arial Black" pitchFamily="34" charset="0"/>
              </a:rPr>
              <a:t>PAVLOU KOYU</a:t>
            </a:r>
            <a:endParaRPr lang="tr-TR" sz="2800" dirty="0">
              <a:solidFill>
                <a:schemeClr val="accent1">
                  <a:lumMod val="20000"/>
                  <a:lumOff val="80000"/>
                </a:schemeClr>
              </a:solidFill>
            </a:endParaRPr>
          </a:p>
        </p:txBody>
      </p:sp>
      <p:sp>
        <p:nvSpPr>
          <p:cNvPr id="6" name="Metin kutusu 5"/>
          <p:cNvSpPr txBox="1"/>
          <p:nvPr/>
        </p:nvSpPr>
        <p:spPr>
          <a:xfrm>
            <a:off x="4396893" y="3789040"/>
            <a:ext cx="4320480" cy="923330"/>
          </a:xfrm>
          <a:prstGeom prst="rect">
            <a:avLst/>
          </a:prstGeom>
          <a:noFill/>
        </p:spPr>
        <p:txBody>
          <a:bodyPr wrap="square" rtlCol="0">
            <a:spAutoFit/>
          </a:bodyPr>
          <a:lstStyle/>
          <a:p>
            <a:r>
              <a:rPr lang="tr-TR" b="1" dirty="0" smtClean="0">
                <a:solidFill>
                  <a:prstClr val="white"/>
                </a:solidFill>
              </a:rPr>
              <a:t>39°50’.7N – 25°07’.6E</a:t>
            </a:r>
          </a:p>
          <a:p>
            <a:r>
              <a:rPr lang="tr-TR" b="1" dirty="0" smtClean="0">
                <a:solidFill>
                  <a:prstClr val="white"/>
                </a:solidFill>
              </a:rPr>
              <a:t>28 Haziran – 29 Haziran 2015</a:t>
            </a:r>
          </a:p>
          <a:p>
            <a:endParaRPr lang="tr-TR" b="1" dirty="0" smtClean="0">
              <a:solidFill>
                <a:prstClr val="white"/>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9512" y="1672177"/>
            <a:ext cx="3810906" cy="3472250"/>
          </a:xfrm>
        </p:spPr>
      </p:pic>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4434" y="836712"/>
            <a:ext cx="4845398" cy="2592288"/>
          </a:xfrm>
          <a:prstGeom prst="rect">
            <a:avLst/>
          </a:prstGeom>
        </p:spPr>
      </p:pic>
      <p:sp>
        <p:nvSpPr>
          <p:cNvPr id="8" name="Metin kutusu 7"/>
          <p:cNvSpPr txBox="1"/>
          <p:nvPr/>
        </p:nvSpPr>
        <p:spPr>
          <a:xfrm>
            <a:off x="18969" y="5308217"/>
            <a:ext cx="9144000" cy="1754326"/>
          </a:xfrm>
          <a:prstGeom prst="rect">
            <a:avLst/>
          </a:prstGeom>
          <a:noFill/>
        </p:spPr>
        <p:txBody>
          <a:bodyPr wrap="square" rtlCol="0">
            <a:spAutoFit/>
          </a:bodyPr>
          <a:lstStyle/>
          <a:p>
            <a:pPr algn="ctr">
              <a:lnSpc>
                <a:spcPct val="150000"/>
              </a:lnSpc>
            </a:pPr>
            <a:r>
              <a:rPr lang="tr-TR" b="1" dirty="0" smtClean="0">
                <a:solidFill>
                  <a:srgbClr val="FFC000"/>
                </a:solidFill>
              </a:rPr>
              <a:t>PAVLOU, OLDUKÇA ISSIZ BİR KOY…</a:t>
            </a:r>
          </a:p>
          <a:p>
            <a:pPr algn="ctr">
              <a:lnSpc>
                <a:spcPct val="150000"/>
              </a:lnSpc>
            </a:pPr>
            <a:r>
              <a:rPr lang="tr-TR" b="1" dirty="0" smtClean="0">
                <a:solidFill>
                  <a:srgbClr val="FFC000"/>
                </a:solidFill>
              </a:rPr>
              <a:t>KOYA GİRERKEN GÖRÜNMEYEN DÖKÜNTÜLERE ÇOK DİKKAT ETMEK GEREKİYOR. </a:t>
            </a:r>
          </a:p>
          <a:p>
            <a:pPr algn="ctr">
              <a:lnSpc>
                <a:spcPct val="150000"/>
              </a:lnSpc>
            </a:pPr>
            <a:r>
              <a:rPr lang="tr-TR" b="1" dirty="0" smtClean="0">
                <a:solidFill>
                  <a:srgbClr val="FFC000"/>
                </a:solidFill>
              </a:rPr>
              <a:t>BİZ NİSPETEN DAHA AZ SOLUGAN ALAN DOĞUDAKİ KÜÇÜK KOYA DEMİRLEDİK. </a:t>
            </a:r>
          </a:p>
          <a:p>
            <a:pPr algn="ctr">
              <a:lnSpc>
                <a:spcPct val="150000"/>
              </a:lnSpc>
            </a:pPr>
            <a:r>
              <a:rPr lang="tr-TR" b="1" dirty="0" smtClean="0">
                <a:solidFill>
                  <a:srgbClr val="FFC000"/>
                </a:solidFill>
              </a:rPr>
              <a:t> </a:t>
            </a:r>
            <a:endParaRPr lang="tr-TR" b="1" dirty="0">
              <a:solidFill>
                <a:srgbClr val="FFC000"/>
              </a:solidFill>
            </a:endParaRPr>
          </a:p>
        </p:txBody>
      </p:sp>
    </p:spTree>
    <p:extLst>
      <p:ext uri="{BB962C8B-B14F-4D97-AF65-F5344CB8AC3E}">
        <p14:creationId xmlns:p14="http://schemas.microsoft.com/office/powerpoint/2010/main" val="1274444832"/>
      </p:ext>
    </p:extLst>
  </p:cSld>
  <p:clrMapOvr>
    <a:masterClrMapping/>
  </p:clrMapOvr>
  <p:transition spd="slow">
    <p:randomBa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145815" y="-33033"/>
            <a:ext cx="3324084" cy="707702"/>
          </a:xfrm>
        </p:spPr>
        <p:txBody>
          <a:bodyPr>
            <a:normAutofit/>
          </a:bodyPr>
          <a:lstStyle/>
          <a:p>
            <a:pPr algn="l"/>
            <a:r>
              <a:rPr lang="tr-TR" sz="2800" dirty="0" smtClean="0">
                <a:solidFill>
                  <a:schemeClr val="accent1">
                    <a:lumMod val="20000"/>
                    <a:lumOff val="80000"/>
                  </a:schemeClr>
                </a:solidFill>
                <a:latin typeface="Arial Black" pitchFamily="34" charset="0"/>
              </a:rPr>
              <a:t>MIRINA LİMANI</a:t>
            </a:r>
            <a:endParaRPr lang="tr-TR" sz="2800" dirty="0">
              <a:solidFill>
                <a:schemeClr val="accent1">
                  <a:lumMod val="20000"/>
                  <a:lumOff val="80000"/>
                </a:schemeClr>
              </a:solidFill>
            </a:endParaRPr>
          </a:p>
        </p:txBody>
      </p:sp>
      <p:sp>
        <p:nvSpPr>
          <p:cNvPr id="10" name="Metin kutusu 9"/>
          <p:cNvSpPr txBox="1"/>
          <p:nvPr/>
        </p:nvSpPr>
        <p:spPr>
          <a:xfrm>
            <a:off x="6403420" y="5695887"/>
            <a:ext cx="2633076" cy="1477328"/>
          </a:xfrm>
          <a:prstGeom prst="rect">
            <a:avLst/>
          </a:prstGeom>
          <a:noFill/>
        </p:spPr>
        <p:txBody>
          <a:bodyPr wrap="square" rtlCol="0">
            <a:spAutoFit/>
          </a:bodyPr>
          <a:lstStyle/>
          <a:p>
            <a:r>
              <a:rPr lang="tr-TR" b="1" dirty="0" smtClean="0">
                <a:solidFill>
                  <a:prstClr val="white"/>
                </a:solidFill>
              </a:rPr>
              <a:t>39°52’.29N – 25°02.98E</a:t>
            </a:r>
          </a:p>
          <a:p>
            <a:r>
              <a:rPr lang="tr-TR" b="1" dirty="0" smtClean="0">
                <a:solidFill>
                  <a:prstClr val="white"/>
                </a:solidFill>
              </a:rPr>
              <a:t>29 Haziran – 1 </a:t>
            </a:r>
            <a:r>
              <a:rPr lang="tr-TR" b="1" dirty="0">
                <a:solidFill>
                  <a:prstClr val="white"/>
                </a:solidFill>
              </a:rPr>
              <a:t>Temmuz </a:t>
            </a:r>
            <a:endParaRPr lang="tr-TR" b="1" dirty="0" smtClean="0">
              <a:solidFill>
                <a:prstClr val="white"/>
              </a:solidFill>
            </a:endParaRPr>
          </a:p>
          <a:p>
            <a:r>
              <a:rPr lang="tr-TR" b="1" dirty="0" smtClean="0">
                <a:solidFill>
                  <a:prstClr val="white"/>
                </a:solidFill>
              </a:rPr>
              <a:t>LİMAN </a:t>
            </a:r>
            <a:r>
              <a:rPr lang="tr-TR" b="1" dirty="0">
                <a:solidFill>
                  <a:prstClr val="white"/>
                </a:solidFill>
              </a:rPr>
              <a:t>ÜCRETİ	7 €</a:t>
            </a:r>
          </a:p>
          <a:p>
            <a:r>
              <a:rPr lang="tr-TR" b="1" dirty="0">
                <a:solidFill>
                  <a:prstClr val="white"/>
                </a:solidFill>
              </a:rPr>
              <a:t>ELEKTRİK-SU 	5 </a:t>
            </a:r>
            <a:r>
              <a:rPr lang="tr-TR" b="1" dirty="0" smtClean="0">
                <a:solidFill>
                  <a:prstClr val="white"/>
                </a:solidFill>
              </a:rPr>
              <a:t>€</a:t>
            </a:r>
          </a:p>
          <a:p>
            <a:endParaRPr lang="tr-TR" b="1" dirty="0" smtClean="0">
              <a:solidFill>
                <a:prstClr val="white"/>
              </a:solidFill>
            </a:endParaRPr>
          </a:p>
        </p:txBody>
      </p:sp>
      <p:sp>
        <p:nvSpPr>
          <p:cNvPr id="7" name="Metin kutusu 6"/>
          <p:cNvSpPr txBox="1"/>
          <p:nvPr/>
        </p:nvSpPr>
        <p:spPr>
          <a:xfrm>
            <a:off x="53574" y="5695887"/>
            <a:ext cx="6180437" cy="1162113"/>
          </a:xfrm>
          <a:prstGeom prst="rect">
            <a:avLst/>
          </a:prstGeom>
          <a:noFill/>
        </p:spPr>
        <p:txBody>
          <a:bodyPr wrap="square" rtlCol="0">
            <a:spAutoFit/>
          </a:bodyPr>
          <a:lstStyle/>
          <a:p>
            <a:pPr>
              <a:lnSpc>
                <a:spcPct val="150000"/>
              </a:lnSpc>
            </a:pPr>
            <a:r>
              <a:rPr lang="tr-TR" sz="1600" b="1" dirty="0" smtClean="0">
                <a:solidFill>
                  <a:srgbClr val="FFC000"/>
                </a:solidFill>
              </a:rPr>
              <a:t>LİMANIN KUZEYİNDEKİ İSKELEYE KIÇTAN KARA OLDUK.</a:t>
            </a:r>
          </a:p>
          <a:p>
            <a:pPr>
              <a:lnSpc>
                <a:spcPct val="150000"/>
              </a:lnSpc>
            </a:pPr>
            <a:r>
              <a:rPr lang="tr-TR" sz="1600" b="1" dirty="0" smtClean="0">
                <a:solidFill>
                  <a:srgbClr val="FFC000"/>
                </a:solidFill>
              </a:rPr>
              <a:t>TURİSTİK BİR ADA OLMADIĞI İÇİN LİMANDA YER BULMAK KOLAY.</a:t>
            </a:r>
          </a:p>
          <a:p>
            <a:pPr>
              <a:lnSpc>
                <a:spcPct val="150000"/>
              </a:lnSpc>
            </a:pPr>
            <a:r>
              <a:rPr lang="tr-TR" sz="1600" b="1" dirty="0" smtClean="0">
                <a:solidFill>
                  <a:srgbClr val="FFC000"/>
                </a:solidFill>
              </a:rPr>
              <a:t>STRATEJİK KONUMU NEDENİYLE ADADA HALEN BİR ASKERİ ÜS VAR.</a:t>
            </a:r>
            <a:endParaRPr lang="tr-TR" sz="1600" b="1" dirty="0">
              <a:solidFill>
                <a:srgbClr val="FFC000"/>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590379"/>
            <a:ext cx="9144000" cy="5143500"/>
          </a:xfrm>
        </p:spPr>
      </p:pic>
    </p:spTree>
    <p:extLst>
      <p:ext uri="{BB962C8B-B14F-4D97-AF65-F5344CB8AC3E}">
        <p14:creationId xmlns:p14="http://schemas.microsoft.com/office/powerpoint/2010/main" val="1798500118"/>
      </p:ext>
    </p:extLst>
  </p:cSld>
  <p:clrMapOvr>
    <a:masterClrMapping/>
  </p:clrMapOvr>
  <p:transition spd="slow">
    <p:randomBa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5" name="Başlık 1"/>
          <p:cNvSpPr>
            <a:spLocks noGrp="1"/>
          </p:cNvSpPr>
          <p:nvPr>
            <p:ph type="title"/>
          </p:nvPr>
        </p:nvSpPr>
        <p:spPr>
          <a:xfrm>
            <a:off x="2915816" y="0"/>
            <a:ext cx="3312368" cy="896342"/>
          </a:xfrm>
        </p:spPr>
        <p:txBody>
          <a:bodyPr>
            <a:normAutofit/>
          </a:bodyPr>
          <a:lstStyle/>
          <a:p>
            <a:pPr algn="l"/>
            <a:r>
              <a:rPr lang="tr-TR" sz="2800" dirty="0" smtClean="0">
                <a:solidFill>
                  <a:schemeClr val="accent1">
                    <a:lumMod val="20000"/>
                    <a:lumOff val="80000"/>
                  </a:schemeClr>
                </a:solidFill>
                <a:latin typeface="Arial Black" pitchFamily="34" charset="0"/>
              </a:rPr>
              <a:t>MIRINA KALESİ</a:t>
            </a:r>
            <a:endParaRPr lang="tr-TR" sz="2800" dirty="0">
              <a:solidFill>
                <a:schemeClr val="accent1">
                  <a:lumMod val="20000"/>
                  <a:lumOff val="80000"/>
                </a:schemeClr>
              </a:solidFill>
            </a:endParaRP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01060"/>
            <a:ext cx="9144000" cy="5143500"/>
          </a:xfrm>
          <a:prstGeom prst="rect">
            <a:avLst/>
          </a:prstGeom>
        </p:spPr>
      </p:pic>
      <p:sp>
        <p:nvSpPr>
          <p:cNvPr id="6" name="Metin kutusu 5"/>
          <p:cNvSpPr txBox="1"/>
          <p:nvPr/>
        </p:nvSpPr>
        <p:spPr>
          <a:xfrm>
            <a:off x="35737" y="5827226"/>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ADADA İLK İŞİMİZ KALEYE ÇIKMAK OLDU.BİRAZ BAKIMSIZ AMA MANZARASI ÇOK GÜZEL. </a:t>
            </a:r>
          </a:p>
          <a:p>
            <a:pPr algn="ctr">
              <a:lnSpc>
                <a:spcPct val="150000"/>
              </a:lnSpc>
            </a:pPr>
            <a:r>
              <a:rPr lang="tr-TR" b="1" dirty="0" smtClean="0">
                <a:solidFill>
                  <a:srgbClr val="FFC000"/>
                </a:solidFill>
              </a:rPr>
              <a:t>İNİŞ YOLUNDA GÖRDÜĞÜMÜZ CEYLAN VE AİLESİ GÜNÜN SÜRPRİZİYDİ…</a:t>
            </a:r>
            <a:endParaRPr lang="tr-TR" b="1" dirty="0">
              <a:solidFill>
                <a:srgbClr val="FFC000"/>
              </a:solidFill>
            </a:endParaRPr>
          </a:p>
        </p:txBody>
      </p:sp>
    </p:spTree>
    <p:extLst>
      <p:ext uri="{BB962C8B-B14F-4D97-AF65-F5344CB8AC3E}">
        <p14:creationId xmlns:p14="http://schemas.microsoft.com/office/powerpoint/2010/main" val="11301785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107504" y="5660917"/>
            <a:ext cx="8801546" cy="923330"/>
          </a:xfrm>
          <a:prstGeom prst="rect">
            <a:avLst/>
          </a:prstGeom>
          <a:noFill/>
        </p:spPr>
        <p:txBody>
          <a:bodyPr wrap="square" rtlCol="0">
            <a:spAutoFit/>
          </a:bodyPr>
          <a:lstStyle/>
          <a:p>
            <a:pPr algn="ctr">
              <a:lnSpc>
                <a:spcPct val="150000"/>
              </a:lnSpc>
            </a:pPr>
            <a:r>
              <a:rPr lang="tr-TR" b="1" dirty="0" smtClean="0">
                <a:solidFill>
                  <a:srgbClr val="FFC000"/>
                </a:solidFill>
              </a:rPr>
              <a:t>LİMANIN EN TURİSTİK BÖLGESİ OLAN MIRINANIN KUZEY KOYUNDA, SAHİL BOYUNCA DİZİLİ CAFELER VE ESKİ OSMANLI KONAKLARI DİKKAT ÇEKİYOR.</a:t>
            </a:r>
          </a:p>
        </p:txBody>
      </p:sp>
      <p:pic>
        <p:nvPicPr>
          <p:cNvPr id="3074" name="Picture 2" descr="C:\Program Files\Microsoft Office\MEDIA\OFFICE14\Bullets\BD15056_.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7613" y="6551613"/>
            <a:ext cx="1428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2656"/>
            <a:ext cx="9144000" cy="5143500"/>
          </a:xfrm>
          <a:prstGeom prst="rect">
            <a:avLst/>
          </a:prstGeom>
        </p:spPr>
      </p:pic>
    </p:spTree>
    <p:extLst>
      <p:ext uri="{BB962C8B-B14F-4D97-AF65-F5344CB8AC3E}">
        <p14:creationId xmlns:p14="http://schemas.microsoft.com/office/powerpoint/2010/main" val="25124753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951820" y="0"/>
            <a:ext cx="3240360" cy="936104"/>
          </a:xfrm>
        </p:spPr>
        <p:txBody>
          <a:bodyPr>
            <a:normAutofit/>
          </a:bodyPr>
          <a:lstStyle/>
          <a:p>
            <a:r>
              <a:rPr lang="tr-TR" sz="2800" dirty="0" smtClean="0">
                <a:solidFill>
                  <a:schemeClr val="accent1">
                    <a:lumMod val="20000"/>
                    <a:lumOff val="80000"/>
                  </a:schemeClr>
                </a:solidFill>
                <a:latin typeface="Arial Black" pitchFamily="34" charset="0"/>
              </a:rPr>
              <a:t>SARDES</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5" name="Metin kutusu 4"/>
          <p:cNvSpPr txBox="1"/>
          <p:nvPr/>
        </p:nvSpPr>
        <p:spPr>
          <a:xfrm>
            <a:off x="26640" y="5877272"/>
            <a:ext cx="9144000" cy="880369"/>
          </a:xfrm>
          <a:prstGeom prst="rect">
            <a:avLst/>
          </a:prstGeom>
          <a:noFill/>
        </p:spPr>
        <p:txBody>
          <a:bodyPr wrap="square" rtlCol="0">
            <a:spAutoFit/>
          </a:bodyPr>
          <a:lstStyle/>
          <a:p>
            <a:pPr algn="ctr">
              <a:lnSpc>
                <a:spcPct val="150000"/>
              </a:lnSpc>
            </a:pPr>
            <a:r>
              <a:rPr lang="tr-TR" b="1" dirty="0" smtClean="0">
                <a:solidFill>
                  <a:srgbClr val="FFC000"/>
                </a:solidFill>
              </a:rPr>
              <a:t>TAVSİYE ÜZERİNE GELDİĞİMİZ SARDES KÖYÜNDEKİ MANTELLA LOKANTASINDA EV YAPIMI, MÜTHİŞ LEZZETLİ YEMEKLER YEDİK.</a:t>
            </a:r>
          </a:p>
        </p:txBody>
      </p:sp>
    </p:spTree>
    <p:extLst>
      <p:ext uri="{BB962C8B-B14F-4D97-AF65-F5344CB8AC3E}">
        <p14:creationId xmlns:p14="http://schemas.microsoft.com/office/powerpoint/2010/main" val="11926419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86172" y="0"/>
            <a:ext cx="8424936" cy="819472"/>
          </a:xfrm>
        </p:spPr>
        <p:txBody>
          <a:bodyPr>
            <a:normAutofit/>
          </a:bodyPr>
          <a:lstStyle/>
          <a:p>
            <a:r>
              <a:rPr lang="tr-TR" sz="2800" dirty="0" smtClean="0">
                <a:solidFill>
                  <a:schemeClr val="accent1">
                    <a:lumMod val="20000"/>
                    <a:lumOff val="80000"/>
                  </a:schemeClr>
                </a:solidFill>
                <a:latin typeface="Arial Black" pitchFamily="34" charset="0"/>
              </a:rPr>
              <a:t>KONTIAS / PORTIANOU/ KONDOPOULI</a:t>
            </a:r>
            <a:endParaRPr lang="tr-TR" sz="2800" dirty="0">
              <a:solidFill>
                <a:schemeClr val="accent1">
                  <a:lumMod val="20000"/>
                  <a:lumOff val="80000"/>
                </a:schemeClr>
              </a:solidFill>
            </a:endParaRPr>
          </a:p>
        </p:txBody>
      </p:sp>
      <p:sp>
        <p:nvSpPr>
          <p:cNvPr id="5" name="Metin kutusu 4"/>
          <p:cNvSpPr txBox="1"/>
          <p:nvPr/>
        </p:nvSpPr>
        <p:spPr>
          <a:xfrm>
            <a:off x="26640" y="5767132"/>
            <a:ext cx="9117360" cy="923330"/>
          </a:xfrm>
          <a:prstGeom prst="rect">
            <a:avLst/>
          </a:prstGeom>
          <a:noFill/>
        </p:spPr>
        <p:txBody>
          <a:bodyPr wrap="square" rtlCol="0">
            <a:spAutoFit/>
          </a:bodyPr>
          <a:lstStyle/>
          <a:p>
            <a:pPr algn="ctr"/>
            <a:r>
              <a:rPr lang="tr-TR" b="1" dirty="0" smtClean="0">
                <a:solidFill>
                  <a:srgbClr val="FFC000"/>
                </a:solidFill>
              </a:rPr>
              <a:t>LİMNİ’NİN KÖYLERİ OLDUKÇA SAKİN.</a:t>
            </a:r>
          </a:p>
          <a:p>
            <a:pPr algn="ctr"/>
            <a:r>
              <a:rPr lang="tr-TR" b="1" dirty="0" smtClean="0">
                <a:solidFill>
                  <a:srgbClr val="FFC000"/>
                </a:solidFill>
              </a:rPr>
              <a:t>BALKAN MİMARİSİNİ YANSITAN EVLER, ASKERİ ANITLAR, SAVAŞAN ASKERLERİN MEZARLARI, MEYDANLARINDAKİ DEV KİLİSELER  HEPSİNİN ORTAK ÖZELLİKLERİ.</a:t>
            </a: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20688"/>
            <a:ext cx="9144000" cy="5143500"/>
          </a:xfrm>
          <a:prstGeom prst="rect">
            <a:avLst/>
          </a:prstGeom>
        </p:spPr>
      </p:pic>
    </p:spTree>
    <p:extLst>
      <p:ext uri="{BB962C8B-B14F-4D97-AF65-F5344CB8AC3E}">
        <p14:creationId xmlns:p14="http://schemas.microsoft.com/office/powerpoint/2010/main" val="17800464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9" name="Başlık 1"/>
          <p:cNvSpPr txBox="1">
            <a:spLocks/>
          </p:cNvSpPr>
          <p:nvPr/>
        </p:nvSpPr>
        <p:spPr>
          <a:xfrm>
            <a:off x="5292080" y="404664"/>
            <a:ext cx="3240360" cy="936104"/>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800" dirty="0" smtClean="0">
                <a:solidFill>
                  <a:srgbClr val="4F81BD">
                    <a:lumMod val="20000"/>
                    <a:lumOff val="80000"/>
                  </a:srgbClr>
                </a:solidFill>
                <a:latin typeface="Arial Black" pitchFamily="34" charset="0"/>
              </a:rPr>
              <a:t>MOUDROS</a:t>
            </a:r>
          </a:p>
          <a:p>
            <a:r>
              <a:rPr lang="tr-TR" sz="2800" dirty="0" smtClean="0">
                <a:solidFill>
                  <a:srgbClr val="4F81BD">
                    <a:lumMod val="20000"/>
                    <a:lumOff val="80000"/>
                  </a:srgbClr>
                </a:solidFill>
                <a:latin typeface="Arial Black" pitchFamily="34" charset="0"/>
              </a:rPr>
              <a:t>KOYU</a:t>
            </a:r>
            <a:endParaRPr lang="tr-TR" sz="2800" dirty="0">
              <a:solidFill>
                <a:srgbClr val="4F81BD">
                  <a:lumMod val="20000"/>
                  <a:lumOff val="80000"/>
                </a:srgbClr>
              </a:solidFill>
            </a:endParaRPr>
          </a:p>
        </p:txBody>
      </p:sp>
      <p:sp>
        <p:nvSpPr>
          <p:cNvPr id="10" name="Metin kutusu 9"/>
          <p:cNvSpPr txBox="1"/>
          <p:nvPr/>
        </p:nvSpPr>
        <p:spPr>
          <a:xfrm>
            <a:off x="4748272" y="1556792"/>
            <a:ext cx="4327976" cy="4662815"/>
          </a:xfrm>
          <a:prstGeom prst="rect">
            <a:avLst/>
          </a:prstGeom>
          <a:noFill/>
        </p:spPr>
        <p:txBody>
          <a:bodyPr wrap="square" rtlCol="0">
            <a:spAutoFit/>
          </a:bodyPr>
          <a:lstStyle/>
          <a:p>
            <a:pPr algn="ctr">
              <a:lnSpc>
                <a:spcPct val="150000"/>
              </a:lnSpc>
            </a:pPr>
            <a:r>
              <a:rPr lang="tr-TR" b="1" dirty="0" smtClean="0">
                <a:solidFill>
                  <a:srgbClr val="FFC000"/>
                </a:solidFill>
              </a:rPr>
              <a:t>SON OLARAK GİTTİĞİMİZ</a:t>
            </a:r>
          </a:p>
          <a:p>
            <a:pPr algn="ctr">
              <a:lnSpc>
                <a:spcPct val="150000"/>
              </a:lnSpc>
            </a:pPr>
            <a:r>
              <a:rPr lang="tr-TR" b="1" dirty="0" smtClean="0">
                <a:solidFill>
                  <a:srgbClr val="FFC000"/>
                </a:solidFill>
              </a:rPr>
              <a:t>MOUDROS KOYU, OSMANLI TARİHİ İÇİN ÖNEMLİ BİR YER.</a:t>
            </a:r>
          </a:p>
          <a:p>
            <a:pPr algn="ctr">
              <a:lnSpc>
                <a:spcPct val="150000"/>
              </a:lnSpc>
            </a:pPr>
            <a:r>
              <a:rPr lang="tr-TR" b="1" dirty="0" smtClean="0">
                <a:solidFill>
                  <a:srgbClr val="FFC000"/>
                </a:solidFill>
              </a:rPr>
              <a:t>AGAMEMNON ADLI BİR İNGİLİZ GEMİSİNDE İMZALANAN ANLAŞMA İLE OSMANLININ SONU GELMİŞ. 1915’TEKİ GELİBOLU SAVAŞINDA İNGİLİZ KARARGAHI OLARAK KULLANILMIŞ.</a:t>
            </a:r>
            <a:r>
              <a:rPr lang="tr-TR" dirty="0"/>
              <a:t> </a:t>
            </a:r>
            <a:r>
              <a:rPr lang="tr-TR" b="1" dirty="0" smtClean="0">
                <a:solidFill>
                  <a:srgbClr val="FFC000"/>
                </a:solidFill>
              </a:rPr>
              <a:t>KENTİN GİRİŞİNDE, BİR TEPEDE KURULMUŞ, 1915 ÇANAKKALE SAVAŞINDA ÖLENLERİN ANISINA KURULAN BİR ŞEHİTLİK VAR.</a:t>
            </a:r>
            <a:endParaRPr lang="tr-TR" b="1" dirty="0">
              <a:solidFill>
                <a:srgbClr val="FFC000"/>
              </a:solidFill>
            </a:endParaRP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0"/>
            <a:ext cx="3857625" cy="6858000"/>
          </a:xfrm>
          <a:prstGeom prst="rect">
            <a:avLst/>
          </a:prstGeom>
        </p:spPr>
      </p:pic>
    </p:spTree>
    <p:extLst>
      <p:ext uri="{BB962C8B-B14F-4D97-AF65-F5344CB8AC3E}">
        <p14:creationId xmlns:p14="http://schemas.microsoft.com/office/powerpoint/2010/main" val="41802389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5603482" y="637327"/>
            <a:ext cx="2771800" cy="568745"/>
          </a:xfrm>
          <a:prstGeom prst="rect">
            <a:avLst/>
          </a:prstGeom>
          <a:noFill/>
        </p:spPr>
        <p:txBody>
          <a:bodyPr wrap="square" rtlCol="0">
            <a:spAutoFit/>
          </a:bodyPr>
          <a:lstStyle/>
          <a:p>
            <a:pPr>
              <a:lnSpc>
                <a:spcPct val="200000"/>
              </a:lnSpc>
            </a:pPr>
            <a:r>
              <a:rPr lang="tr-TR" b="1" dirty="0" smtClean="0">
                <a:solidFill>
                  <a:srgbClr val="FFC000"/>
                </a:solidFill>
              </a:rPr>
              <a:t>PITAGORION LİMANI</a:t>
            </a:r>
          </a:p>
        </p:txBody>
      </p:sp>
      <p:sp>
        <p:nvSpPr>
          <p:cNvPr id="8" name="Başlık 1"/>
          <p:cNvSpPr>
            <a:spLocks noGrp="1"/>
          </p:cNvSpPr>
          <p:nvPr>
            <p:ph type="title"/>
          </p:nvPr>
        </p:nvSpPr>
        <p:spPr>
          <a:xfrm>
            <a:off x="1187624" y="273207"/>
            <a:ext cx="2664296" cy="1296144"/>
          </a:xfrm>
        </p:spPr>
        <p:txBody>
          <a:bodyPr>
            <a:normAutofit fontScale="90000"/>
          </a:bodyPr>
          <a:lstStyle/>
          <a:p>
            <a:pPr algn="l"/>
            <a:r>
              <a:rPr lang="tr-TR" sz="2800" dirty="0" smtClean="0">
                <a:solidFill>
                  <a:schemeClr val="accent1">
                    <a:lumMod val="40000"/>
                    <a:lumOff val="60000"/>
                  </a:schemeClr>
                </a:solidFill>
                <a:latin typeface="Arial Black" pitchFamily="34" charset="0"/>
              </a:rPr>
              <a:t>SAMOS ADASI</a:t>
            </a:r>
            <a:br>
              <a:rPr lang="tr-TR" sz="2800" dirty="0" smtClean="0">
                <a:solidFill>
                  <a:schemeClr val="accent1">
                    <a:lumMod val="40000"/>
                    <a:lumOff val="60000"/>
                  </a:schemeClr>
                </a:solidFill>
                <a:latin typeface="Arial Black" pitchFamily="34" charset="0"/>
              </a:rPr>
            </a:br>
            <a:endParaRPr lang="tr-TR" sz="2800" dirty="0">
              <a:solidFill>
                <a:schemeClr val="accent1">
                  <a:lumMod val="40000"/>
                  <a:lumOff val="60000"/>
                </a:schemeClr>
              </a:solidFill>
            </a:endParaRPr>
          </a:p>
        </p:txBody>
      </p:sp>
      <p:sp>
        <p:nvSpPr>
          <p:cNvPr id="5" name="Metin kutusu 4"/>
          <p:cNvSpPr txBox="1"/>
          <p:nvPr/>
        </p:nvSpPr>
        <p:spPr>
          <a:xfrm>
            <a:off x="1331640" y="983576"/>
            <a:ext cx="2448271" cy="369332"/>
          </a:xfrm>
          <a:prstGeom prst="rect">
            <a:avLst/>
          </a:prstGeom>
          <a:noFill/>
        </p:spPr>
        <p:txBody>
          <a:bodyPr wrap="square" rtlCol="0">
            <a:spAutoFit/>
          </a:bodyPr>
          <a:lstStyle/>
          <a:p>
            <a:r>
              <a:rPr lang="tr-TR" b="1" dirty="0" smtClean="0">
                <a:solidFill>
                  <a:srgbClr val="00B0F0"/>
                </a:solidFill>
              </a:rPr>
              <a:t>18 Haziran /20 Haziran</a:t>
            </a:r>
          </a:p>
        </p:txBody>
      </p:sp>
      <p:pic>
        <p:nvPicPr>
          <p:cNvPr id="3" name="İçerik Yer Tutucusu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5616" y="1484784"/>
            <a:ext cx="6985000" cy="4445000"/>
          </a:xfrm>
        </p:spPr>
      </p:pic>
      <p:sp>
        <p:nvSpPr>
          <p:cNvPr id="6" name="Metin kutusu 5"/>
          <p:cNvSpPr txBox="1"/>
          <p:nvPr/>
        </p:nvSpPr>
        <p:spPr>
          <a:xfrm>
            <a:off x="0" y="5934670"/>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18 HAZİRANDA SAMOS ADASINA GELDİK. DAHA ÖNCE BİRÇOK KERE GELİP SEVEREK KALDIĞIMIZ VE GİRİŞ İŞLEMLERİNİ KOLAYCA YAPTIRDIĞIMIZ PİTAGORİON LİMANINDA KALDIK.</a:t>
            </a:r>
            <a:endParaRPr lang="tr-TR" b="1" dirty="0">
              <a:solidFill>
                <a:srgbClr val="FFC000"/>
              </a:solidFill>
            </a:endParaRPr>
          </a:p>
        </p:txBody>
      </p:sp>
    </p:spTree>
    <p:extLst>
      <p:ext uri="{BB962C8B-B14F-4D97-AF65-F5344CB8AC3E}">
        <p14:creationId xmlns:p14="http://schemas.microsoft.com/office/powerpoint/2010/main" val="3443768021"/>
      </p:ext>
    </p:extLst>
  </p:cSld>
  <p:clrMapOvr>
    <a:masterClrMapping/>
  </p:clrMapOvr>
  <p:transition spd="slow">
    <p:randomBar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5580112" y="2095450"/>
            <a:ext cx="3744416" cy="4247317"/>
          </a:xfrm>
          <a:prstGeom prst="rect">
            <a:avLst/>
          </a:prstGeom>
          <a:noFill/>
        </p:spPr>
        <p:txBody>
          <a:bodyPr wrap="square" rtlCol="0">
            <a:spAutoFit/>
          </a:bodyPr>
          <a:lstStyle/>
          <a:p>
            <a:pPr>
              <a:lnSpc>
                <a:spcPct val="150000"/>
              </a:lnSpc>
            </a:pPr>
            <a:r>
              <a:rPr lang="tr-TR" b="1" dirty="0" smtClean="0">
                <a:solidFill>
                  <a:srgbClr val="FFC000"/>
                </a:solidFill>
              </a:rPr>
              <a:t>ALIKI KOYU</a:t>
            </a:r>
          </a:p>
          <a:p>
            <a:pPr>
              <a:lnSpc>
                <a:spcPct val="150000"/>
              </a:lnSpc>
            </a:pPr>
            <a:r>
              <a:rPr lang="tr-TR" b="1" dirty="0" smtClean="0">
                <a:solidFill>
                  <a:srgbClr val="FFC000"/>
                </a:solidFill>
              </a:rPr>
              <a:t>THASOS NEA LIMANI</a:t>
            </a:r>
          </a:p>
          <a:p>
            <a:pPr>
              <a:lnSpc>
                <a:spcPct val="150000"/>
              </a:lnSpc>
            </a:pPr>
            <a:r>
              <a:rPr lang="tr-TR" b="1" dirty="0" smtClean="0">
                <a:solidFill>
                  <a:prstClr val="white"/>
                </a:solidFill>
              </a:rPr>
              <a:t>PANAGIA KÖYÜ</a:t>
            </a:r>
          </a:p>
          <a:p>
            <a:pPr>
              <a:lnSpc>
                <a:spcPct val="150000"/>
              </a:lnSpc>
            </a:pPr>
            <a:r>
              <a:rPr lang="tr-TR" b="1" dirty="0" smtClean="0">
                <a:solidFill>
                  <a:prstClr val="white"/>
                </a:solidFill>
              </a:rPr>
              <a:t>POTAMIA KÖYÜ</a:t>
            </a:r>
          </a:p>
          <a:p>
            <a:pPr>
              <a:lnSpc>
                <a:spcPct val="150000"/>
              </a:lnSpc>
            </a:pPr>
            <a:r>
              <a:rPr lang="tr-TR" b="1" dirty="0">
                <a:solidFill>
                  <a:prstClr val="white"/>
                </a:solidFill>
              </a:rPr>
              <a:t>MONI </a:t>
            </a:r>
            <a:r>
              <a:rPr lang="tr-TR" b="1" dirty="0" smtClean="0">
                <a:solidFill>
                  <a:prstClr val="white"/>
                </a:solidFill>
              </a:rPr>
              <a:t>ARCHANGELOU MANASTIRI</a:t>
            </a:r>
            <a:endParaRPr lang="tr-TR" b="1" dirty="0">
              <a:solidFill>
                <a:prstClr val="white"/>
              </a:solidFill>
            </a:endParaRPr>
          </a:p>
          <a:p>
            <a:pPr>
              <a:lnSpc>
                <a:spcPct val="150000"/>
              </a:lnSpc>
            </a:pPr>
            <a:r>
              <a:rPr lang="tr-TR" b="1" dirty="0" smtClean="0">
                <a:solidFill>
                  <a:prstClr val="white"/>
                </a:solidFill>
              </a:rPr>
              <a:t>THEOLOGOS KÖYÜ</a:t>
            </a:r>
          </a:p>
          <a:p>
            <a:pPr>
              <a:lnSpc>
                <a:spcPct val="150000"/>
              </a:lnSpc>
            </a:pPr>
            <a:r>
              <a:rPr lang="tr-TR" b="1" dirty="0" smtClean="0">
                <a:solidFill>
                  <a:prstClr val="white"/>
                </a:solidFill>
              </a:rPr>
              <a:t>LIMENERIA KOYU</a:t>
            </a:r>
            <a:endParaRPr lang="tr-TR" b="1" dirty="0">
              <a:solidFill>
                <a:prstClr val="white"/>
              </a:solidFill>
            </a:endParaRPr>
          </a:p>
          <a:p>
            <a:pPr>
              <a:lnSpc>
                <a:spcPct val="150000"/>
              </a:lnSpc>
            </a:pPr>
            <a:r>
              <a:rPr lang="tr-TR" b="1" dirty="0" smtClean="0">
                <a:solidFill>
                  <a:prstClr val="white"/>
                </a:solidFill>
              </a:rPr>
              <a:t>PRINOS KÖYÜ</a:t>
            </a:r>
          </a:p>
          <a:p>
            <a:pPr>
              <a:lnSpc>
                <a:spcPct val="150000"/>
              </a:lnSpc>
            </a:pPr>
            <a:r>
              <a:rPr lang="tr-TR" b="1" dirty="0" smtClean="0">
                <a:solidFill>
                  <a:prstClr val="white"/>
                </a:solidFill>
              </a:rPr>
              <a:t>SOTIROS KÖYÜ</a:t>
            </a:r>
            <a:endParaRPr lang="tr-TR" b="1" dirty="0">
              <a:solidFill>
                <a:prstClr val="white"/>
              </a:solidFill>
            </a:endParaRPr>
          </a:p>
          <a:p>
            <a:pPr>
              <a:lnSpc>
                <a:spcPct val="150000"/>
              </a:lnSpc>
            </a:pPr>
            <a:r>
              <a:rPr lang="tr-TR" b="1" dirty="0" smtClean="0">
                <a:solidFill>
                  <a:prstClr val="white"/>
                </a:solidFill>
              </a:rPr>
              <a:t>KAZAVITI KÖYÜ</a:t>
            </a:r>
          </a:p>
        </p:txBody>
      </p:sp>
      <p:sp>
        <p:nvSpPr>
          <p:cNvPr id="8" name="Başlık 1"/>
          <p:cNvSpPr>
            <a:spLocks noGrp="1"/>
          </p:cNvSpPr>
          <p:nvPr>
            <p:ph type="title"/>
          </p:nvPr>
        </p:nvSpPr>
        <p:spPr>
          <a:xfrm>
            <a:off x="5609309" y="132095"/>
            <a:ext cx="2664296" cy="1296144"/>
          </a:xfrm>
        </p:spPr>
        <p:txBody>
          <a:bodyPr>
            <a:normAutofit fontScale="90000"/>
          </a:bodyPr>
          <a:lstStyle/>
          <a:p>
            <a:pPr algn="l"/>
            <a:r>
              <a:rPr lang="tr-TR" sz="2800" dirty="0" smtClean="0">
                <a:solidFill>
                  <a:schemeClr val="accent1">
                    <a:lumMod val="40000"/>
                    <a:lumOff val="60000"/>
                  </a:schemeClr>
                </a:solidFill>
                <a:latin typeface="Arial Black" pitchFamily="34" charset="0"/>
              </a:rPr>
              <a:t>TAŞÖZ</a:t>
            </a:r>
            <a:br>
              <a:rPr lang="tr-TR" sz="2800" dirty="0" smtClean="0">
                <a:solidFill>
                  <a:schemeClr val="accent1">
                    <a:lumMod val="40000"/>
                    <a:lumOff val="60000"/>
                  </a:schemeClr>
                </a:solidFill>
                <a:latin typeface="Arial Black" pitchFamily="34" charset="0"/>
              </a:rPr>
            </a:br>
            <a:r>
              <a:rPr lang="tr-TR" sz="2800" dirty="0" smtClean="0">
                <a:solidFill>
                  <a:schemeClr val="accent1">
                    <a:lumMod val="40000"/>
                    <a:lumOff val="60000"/>
                  </a:schemeClr>
                </a:solidFill>
                <a:latin typeface="Arial Black" pitchFamily="34" charset="0"/>
              </a:rPr>
              <a:t>ADASI</a:t>
            </a:r>
            <a:br>
              <a:rPr lang="tr-TR" sz="2800" dirty="0" smtClean="0">
                <a:solidFill>
                  <a:schemeClr val="accent1">
                    <a:lumMod val="40000"/>
                    <a:lumOff val="60000"/>
                  </a:schemeClr>
                </a:solidFill>
                <a:latin typeface="Arial Black" pitchFamily="34" charset="0"/>
              </a:rPr>
            </a:br>
            <a:r>
              <a:rPr lang="tr-TR" sz="2800" dirty="0" smtClean="0">
                <a:solidFill>
                  <a:schemeClr val="accent1">
                    <a:lumMod val="40000"/>
                    <a:lumOff val="60000"/>
                  </a:schemeClr>
                </a:solidFill>
                <a:latin typeface="Arial Black" pitchFamily="34" charset="0"/>
              </a:rPr>
              <a:t>(THASOS)</a:t>
            </a:r>
            <a:endParaRPr lang="tr-TR" sz="2800" dirty="0">
              <a:solidFill>
                <a:schemeClr val="accent1">
                  <a:lumMod val="40000"/>
                  <a:lumOff val="60000"/>
                </a:schemeClr>
              </a:solidFill>
            </a:endParaRPr>
          </a:p>
        </p:txBody>
      </p:sp>
      <p:sp>
        <p:nvSpPr>
          <p:cNvPr id="2" name="Dikdörtgen 1"/>
          <p:cNvSpPr/>
          <p:nvPr/>
        </p:nvSpPr>
        <p:spPr>
          <a:xfrm>
            <a:off x="5721369" y="1434877"/>
            <a:ext cx="2222275" cy="369332"/>
          </a:xfrm>
          <a:prstGeom prst="rect">
            <a:avLst/>
          </a:prstGeom>
        </p:spPr>
        <p:txBody>
          <a:bodyPr wrap="none">
            <a:spAutoFit/>
          </a:bodyPr>
          <a:lstStyle/>
          <a:p>
            <a:r>
              <a:rPr lang="tr-TR" b="1" dirty="0">
                <a:solidFill>
                  <a:srgbClr val="00B0F0"/>
                </a:solidFill>
              </a:rPr>
              <a:t>1 </a:t>
            </a:r>
            <a:r>
              <a:rPr lang="tr-TR" b="1" dirty="0" smtClean="0">
                <a:solidFill>
                  <a:srgbClr val="00B0F0"/>
                </a:solidFill>
              </a:rPr>
              <a:t>Temmuz/6 Temmuz</a:t>
            </a:r>
            <a:endParaRPr lang="tr-TR" b="1" dirty="0">
              <a:solidFill>
                <a:srgbClr val="00B0F0"/>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93" y="780167"/>
            <a:ext cx="5461000" cy="5562600"/>
          </a:xfrm>
          <a:prstGeom prst="rect">
            <a:avLst/>
          </a:prstGeom>
        </p:spPr>
      </p:pic>
    </p:spTree>
    <p:extLst>
      <p:ext uri="{BB962C8B-B14F-4D97-AF65-F5344CB8AC3E}">
        <p14:creationId xmlns:p14="http://schemas.microsoft.com/office/powerpoint/2010/main" val="1480474520"/>
      </p:ext>
    </p:extLst>
  </p:cSld>
  <p:clrMapOvr>
    <a:masterClrMapping/>
  </p:clrMapOvr>
  <p:transition spd="slow">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0"/>
            <a:ext cx="3168352" cy="720080"/>
          </a:xfrm>
        </p:spPr>
        <p:txBody>
          <a:bodyPr>
            <a:normAutofit/>
          </a:bodyPr>
          <a:lstStyle/>
          <a:p>
            <a:r>
              <a:rPr lang="tr-TR" sz="2800" dirty="0" smtClean="0">
                <a:solidFill>
                  <a:schemeClr val="accent1">
                    <a:lumMod val="20000"/>
                    <a:lumOff val="80000"/>
                  </a:schemeClr>
                </a:solidFill>
                <a:latin typeface="Arial Black" pitchFamily="34" charset="0"/>
              </a:rPr>
              <a:t>ALİKİ KOYU</a:t>
            </a:r>
            <a:endParaRPr lang="tr-TR" sz="2800" dirty="0">
              <a:solidFill>
                <a:schemeClr val="accent1">
                  <a:lumMod val="20000"/>
                  <a:lumOff val="80000"/>
                </a:schemeClr>
              </a:solidFill>
            </a:endParaRPr>
          </a:p>
        </p:txBody>
      </p:sp>
      <p:sp>
        <p:nvSpPr>
          <p:cNvPr id="10" name="Metin kutusu 9"/>
          <p:cNvSpPr txBox="1"/>
          <p:nvPr/>
        </p:nvSpPr>
        <p:spPr>
          <a:xfrm>
            <a:off x="4810441" y="0"/>
            <a:ext cx="4320480" cy="923330"/>
          </a:xfrm>
          <a:prstGeom prst="rect">
            <a:avLst/>
          </a:prstGeom>
          <a:noFill/>
        </p:spPr>
        <p:txBody>
          <a:bodyPr wrap="square" rtlCol="0">
            <a:spAutoFit/>
          </a:bodyPr>
          <a:lstStyle/>
          <a:p>
            <a:pPr algn="r"/>
            <a:r>
              <a:rPr lang="tr-TR" b="1" dirty="0" smtClean="0">
                <a:solidFill>
                  <a:prstClr val="white"/>
                </a:solidFill>
              </a:rPr>
              <a:t>40°36’.</a:t>
            </a:r>
            <a:r>
              <a:rPr lang="tr-TR" b="1" dirty="0">
                <a:solidFill>
                  <a:prstClr val="white"/>
                </a:solidFill>
              </a:rPr>
              <a:t>5</a:t>
            </a:r>
            <a:r>
              <a:rPr lang="tr-TR" b="1" dirty="0" smtClean="0">
                <a:solidFill>
                  <a:prstClr val="white"/>
                </a:solidFill>
              </a:rPr>
              <a:t>N – 24°44’.6E</a:t>
            </a:r>
          </a:p>
          <a:p>
            <a:pPr algn="r"/>
            <a:r>
              <a:rPr lang="tr-TR" b="1" dirty="0" smtClean="0">
                <a:solidFill>
                  <a:prstClr val="white"/>
                </a:solidFill>
              </a:rPr>
              <a:t>1 Temmuz– 2 Temmuz 2015</a:t>
            </a:r>
          </a:p>
          <a:p>
            <a:pPr algn="r"/>
            <a:endParaRPr lang="tr-TR" b="1" dirty="0" smtClean="0">
              <a:solidFill>
                <a:prstClr val="white"/>
              </a:solidFill>
            </a:endParaRPr>
          </a:p>
        </p:txBody>
      </p:sp>
      <p:sp>
        <p:nvSpPr>
          <p:cNvPr id="12" name="Metin kutusu 11"/>
          <p:cNvSpPr txBox="1"/>
          <p:nvPr/>
        </p:nvSpPr>
        <p:spPr>
          <a:xfrm>
            <a:off x="26640" y="5877272"/>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PLAJLARIYLA ÜNLÜ ALIKI KOYUNDA 9 M.YE DEMİR ATIP ALARGADA KALDIK.</a:t>
            </a:r>
          </a:p>
          <a:p>
            <a:pPr algn="ctr">
              <a:lnSpc>
                <a:spcPct val="150000"/>
              </a:lnSpc>
            </a:pPr>
            <a:r>
              <a:rPr lang="tr-TR" b="1" dirty="0" smtClean="0">
                <a:solidFill>
                  <a:srgbClr val="FFC000"/>
                </a:solidFill>
              </a:rPr>
              <a:t>BU KOY AYNI ZAMANDA ARKEOLOJİK SİT ALANI. </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2403524859"/>
      </p:ext>
    </p:extLst>
  </p:cSld>
  <p:clrMapOvr>
    <a:masterClrMapping/>
  </p:clrMapOvr>
  <p:transition spd="slow">
    <p:randomBar dir="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3" y="908720"/>
            <a:ext cx="9144000" cy="5143500"/>
          </a:xfrm>
          <a:prstGeom prst="rect">
            <a:avLst/>
          </a:prstGeom>
        </p:spPr>
      </p:pic>
      <p:sp>
        <p:nvSpPr>
          <p:cNvPr id="2" name="Başlık 1"/>
          <p:cNvSpPr>
            <a:spLocks noGrp="1"/>
          </p:cNvSpPr>
          <p:nvPr>
            <p:ph type="title"/>
          </p:nvPr>
        </p:nvSpPr>
        <p:spPr>
          <a:xfrm>
            <a:off x="-4873" y="86817"/>
            <a:ext cx="4464496" cy="821903"/>
          </a:xfrm>
        </p:spPr>
        <p:txBody>
          <a:bodyPr>
            <a:normAutofit/>
          </a:bodyPr>
          <a:lstStyle/>
          <a:p>
            <a:r>
              <a:rPr lang="tr-TR" sz="2800" dirty="0" smtClean="0">
                <a:solidFill>
                  <a:schemeClr val="accent1">
                    <a:lumMod val="20000"/>
                    <a:lumOff val="80000"/>
                  </a:schemeClr>
                </a:solidFill>
                <a:latin typeface="Arial Black" pitchFamily="34" charset="0"/>
              </a:rPr>
              <a:t>THASOS NEA LİMANI</a:t>
            </a:r>
            <a:endParaRPr lang="tr-TR" sz="2800" dirty="0">
              <a:solidFill>
                <a:schemeClr val="accent1">
                  <a:lumMod val="20000"/>
                  <a:lumOff val="80000"/>
                </a:schemeClr>
              </a:solidFill>
            </a:endParaRPr>
          </a:p>
        </p:txBody>
      </p:sp>
      <p:sp>
        <p:nvSpPr>
          <p:cNvPr id="10" name="Metin kutusu 9"/>
          <p:cNvSpPr txBox="1"/>
          <p:nvPr/>
        </p:nvSpPr>
        <p:spPr>
          <a:xfrm>
            <a:off x="0" y="6166030"/>
            <a:ext cx="4320480" cy="646331"/>
          </a:xfrm>
          <a:prstGeom prst="rect">
            <a:avLst/>
          </a:prstGeom>
          <a:noFill/>
        </p:spPr>
        <p:txBody>
          <a:bodyPr wrap="square" rtlCol="0">
            <a:spAutoFit/>
          </a:bodyPr>
          <a:lstStyle/>
          <a:p>
            <a:r>
              <a:rPr lang="tr-TR" b="1" dirty="0" smtClean="0">
                <a:solidFill>
                  <a:prstClr val="white"/>
                </a:solidFill>
              </a:rPr>
              <a:t>LİMAN ÜCRETİ 	Yok</a:t>
            </a:r>
          </a:p>
          <a:p>
            <a:r>
              <a:rPr lang="tr-TR" b="1" dirty="0" smtClean="0">
                <a:solidFill>
                  <a:prstClr val="white"/>
                </a:solidFill>
              </a:rPr>
              <a:t>ELEKTRİK – SU	Bedava</a:t>
            </a:r>
          </a:p>
        </p:txBody>
      </p:sp>
      <p:sp>
        <p:nvSpPr>
          <p:cNvPr id="6" name="Metin kutusu 5"/>
          <p:cNvSpPr txBox="1"/>
          <p:nvPr/>
        </p:nvSpPr>
        <p:spPr>
          <a:xfrm>
            <a:off x="4211959" y="5918778"/>
            <a:ext cx="4927167" cy="880369"/>
          </a:xfrm>
          <a:prstGeom prst="rect">
            <a:avLst/>
          </a:prstGeom>
          <a:noFill/>
        </p:spPr>
        <p:txBody>
          <a:bodyPr wrap="square" rtlCol="0">
            <a:spAutoFit/>
          </a:bodyPr>
          <a:lstStyle/>
          <a:p>
            <a:pPr algn="r">
              <a:lnSpc>
                <a:spcPct val="150000"/>
              </a:lnSpc>
            </a:pPr>
            <a:r>
              <a:rPr lang="tr-TR" b="1" dirty="0" smtClean="0">
                <a:solidFill>
                  <a:srgbClr val="FFC000"/>
                </a:solidFill>
              </a:rPr>
              <a:t>THASOS NEA LIMANI’DE BÜYÜK MENDİREĞİN KIYIYA YAKIN KISMINA ABORDA OLDUK.</a:t>
            </a:r>
          </a:p>
        </p:txBody>
      </p:sp>
      <p:sp>
        <p:nvSpPr>
          <p:cNvPr id="8" name="Metin kutusu 7"/>
          <p:cNvSpPr txBox="1"/>
          <p:nvPr/>
        </p:nvSpPr>
        <p:spPr>
          <a:xfrm>
            <a:off x="4818646" y="116632"/>
            <a:ext cx="4320480" cy="646331"/>
          </a:xfrm>
          <a:prstGeom prst="rect">
            <a:avLst/>
          </a:prstGeom>
          <a:noFill/>
        </p:spPr>
        <p:txBody>
          <a:bodyPr wrap="square" rtlCol="0">
            <a:spAutoFit/>
          </a:bodyPr>
          <a:lstStyle/>
          <a:p>
            <a:pPr algn="r"/>
            <a:r>
              <a:rPr lang="tr-TR" b="1" dirty="0" smtClean="0">
                <a:solidFill>
                  <a:prstClr val="white"/>
                </a:solidFill>
              </a:rPr>
              <a:t>40°46’.89N – 24°42’.23E</a:t>
            </a:r>
          </a:p>
          <a:p>
            <a:pPr algn="r"/>
            <a:r>
              <a:rPr lang="tr-TR" b="1" dirty="0" smtClean="0">
                <a:solidFill>
                  <a:prstClr val="white"/>
                </a:solidFill>
              </a:rPr>
              <a:t>2 Temmuz– 5 Temmuz 2015</a:t>
            </a:r>
          </a:p>
        </p:txBody>
      </p:sp>
    </p:spTree>
    <p:extLst>
      <p:ext uri="{BB962C8B-B14F-4D97-AF65-F5344CB8AC3E}">
        <p14:creationId xmlns:p14="http://schemas.microsoft.com/office/powerpoint/2010/main" val="947996333"/>
      </p:ext>
    </p:extLst>
  </p:cSld>
  <p:clrMapOvr>
    <a:masterClrMapping/>
  </p:clrMapOvr>
  <p:transition spd="slow">
    <p:randomBar dir="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3" name="Başlık 1"/>
          <p:cNvSpPr>
            <a:spLocks noGrp="1"/>
          </p:cNvSpPr>
          <p:nvPr>
            <p:ph type="title"/>
          </p:nvPr>
        </p:nvSpPr>
        <p:spPr>
          <a:xfrm>
            <a:off x="2946648" y="0"/>
            <a:ext cx="3250704" cy="1156990"/>
          </a:xfrm>
        </p:spPr>
        <p:txBody>
          <a:bodyPr>
            <a:normAutofit/>
          </a:bodyPr>
          <a:lstStyle/>
          <a:p>
            <a:r>
              <a:rPr lang="tr-TR" sz="2800" dirty="0" smtClean="0">
                <a:solidFill>
                  <a:schemeClr val="accent1">
                    <a:lumMod val="20000"/>
                    <a:lumOff val="80000"/>
                  </a:schemeClr>
                </a:solidFill>
                <a:latin typeface="Arial Black" pitchFamily="34" charset="0"/>
              </a:rPr>
              <a:t>THASOS</a:t>
            </a:r>
            <a:endParaRPr lang="tr-TR" sz="2800" dirty="0">
              <a:solidFill>
                <a:schemeClr val="accent1">
                  <a:lumMod val="20000"/>
                  <a:lumOff val="80000"/>
                </a:schemeClr>
              </a:solidFill>
            </a:endParaRPr>
          </a:p>
        </p:txBody>
      </p:sp>
      <p:sp>
        <p:nvSpPr>
          <p:cNvPr id="4" name="Metin kutusu 3"/>
          <p:cNvSpPr txBox="1"/>
          <p:nvPr/>
        </p:nvSpPr>
        <p:spPr>
          <a:xfrm>
            <a:off x="26640" y="5877272"/>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THASOS’TA TAŞ ÇAĞINDAN BERİ YERLEŞİM VAR. SOKAKLARDA DOLAŞIRKEN ADIM BAŞI BİZANSTAN KALMA ANTİK KALINTILARA RASTLIYORSUNUZ.</a:t>
            </a:r>
          </a:p>
        </p:txBody>
      </p:sp>
    </p:spTree>
    <p:extLst>
      <p:ext uri="{BB962C8B-B14F-4D97-AF65-F5344CB8AC3E}">
        <p14:creationId xmlns:p14="http://schemas.microsoft.com/office/powerpoint/2010/main" val="3694175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987824" y="260648"/>
            <a:ext cx="3096344" cy="720080"/>
          </a:xfrm>
        </p:spPr>
        <p:txBody>
          <a:bodyPr>
            <a:normAutofit fontScale="90000"/>
          </a:bodyPr>
          <a:lstStyle/>
          <a:p>
            <a:r>
              <a:rPr lang="tr-TR" sz="2800" dirty="0" smtClean="0">
                <a:solidFill>
                  <a:schemeClr val="accent1">
                    <a:lumMod val="20000"/>
                    <a:lumOff val="80000"/>
                  </a:schemeClr>
                </a:solidFill>
                <a:latin typeface="Arial Black" pitchFamily="34" charset="0"/>
              </a:rPr>
              <a:t>PANAGIA KÖYÜ</a:t>
            </a:r>
            <a:endParaRPr lang="tr-TR" sz="2800" dirty="0">
              <a:solidFill>
                <a:schemeClr val="accent1">
                  <a:lumMod val="20000"/>
                  <a:lumOff val="80000"/>
                </a:schemeClr>
              </a:solidFill>
            </a:endParaRPr>
          </a:p>
        </p:txBody>
      </p:sp>
      <p:sp>
        <p:nvSpPr>
          <p:cNvPr id="7" name="Metin kutusu 6"/>
          <p:cNvSpPr txBox="1"/>
          <p:nvPr/>
        </p:nvSpPr>
        <p:spPr>
          <a:xfrm>
            <a:off x="73040" y="2945"/>
            <a:ext cx="9144000" cy="464871"/>
          </a:xfrm>
          <a:prstGeom prst="rect">
            <a:avLst/>
          </a:prstGeom>
          <a:noFill/>
        </p:spPr>
        <p:txBody>
          <a:bodyPr wrap="square" rtlCol="0">
            <a:spAutoFit/>
          </a:bodyPr>
          <a:lstStyle/>
          <a:p>
            <a:pPr algn="ctr">
              <a:lnSpc>
                <a:spcPct val="150000"/>
              </a:lnSpc>
            </a:pPr>
            <a:r>
              <a:rPr lang="tr-TR" b="1" dirty="0" smtClean="0">
                <a:solidFill>
                  <a:srgbClr val="FFC000"/>
                </a:solidFill>
              </a:rPr>
              <a:t>THASOS DAĞ KÖYLERİNDE HER YERDEN SU FIŞKIRIYOR. BU KÖYLERDEN BİRİ DE…</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8" name="Metin kutusu 7"/>
          <p:cNvSpPr txBox="1"/>
          <p:nvPr/>
        </p:nvSpPr>
        <p:spPr>
          <a:xfrm>
            <a:off x="26640" y="5877272"/>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ARDUVAZ ÇATILAR, VE DAYANAMAYIP YEDİĞİMİZ KUZU VE TAVUK ÇEVİRMELER BU KÖYÜN EN GÖZE ÇARPAN ÖZELLİKLERİYDİ…</a:t>
            </a:r>
          </a:p>
        </p:txBody>
      </p:sp>
    </p:spTree>
    <p:extLst>
      <p:ext uri="{BB962C8B-B14F-4D97-AF65-F5344CB8AC3E}">
        <p14:creationId xmlns:p14="http://schemas.microsoft.com/office/powerpoint/2010/main" val="3133196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403648" y="235233"/>
            <a:ext cx="6768752" cy="720080"/>
          </a:xfrm>
        </p:spPr>
        <p:txBody>
          <a:bodyPr>
            <a:normAutofit fontScale="90000"/>
          </a:bodyPr>
          <a:lstStyle/>
          <a:p>
            <a:r>
              <a:rPr lang="tr-TR" sz="2800" dirty="0" smtClean="0">
                <a:solidFill>
                  <a:schemeClr val="accent1">
                    <a:lumMod val="20000"/>
                    <a:lumOff val="80000"/>
                  </a:schemeClr>
                </a:solidFill>
                <a:latin typeface="Arial Black" pitchFamily="34" charset="0"/>
              </a:rPr>
              <a:t>POTAMIA KÖYÜ ve SKALA POTAMIA</a:t>
            </a:r>
            <a:endParaRPr lang="tr-TR" sz="2800" dirty="0">
              <a:solidFill>
                <a:schemeClr val="accent1">
                  <a:lumMod val="20000"/>
                  <a:lumOff val="8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5" name="Metin kutusu 4"/>
          <p:cNvSpPr txBox="1"/>
          <p:nvPr/>
        </p:nvSpPr>
        <p:spPr>
          <a:xfrm>
            <a:off x="26640" y="5877272"/>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POTAMİA DAHA SAKİN AMA SUYU BOL BİR KÖY. </a:t>
            </a:r>
          </a:p>
          <a:p>
            <a:pPr algn="ctr">
              <a:lnSpc>
                <a:spcPct val="150000"/>
              </a:lnSpc>
            </a:pPr>
            <a:r>
              <a:rPr lang="tr-TR" b="1" dirty="0" smtClean="0">
                <a:solidFill>
                  <a:srgbClr val="FFC000"/>
                </a:solidFill>
              </a:rPr>
              <a:t>SKALA POTAMIA İSE ALTIN RENGİNDE PLAJI OLAN TURİSTİK BİR BÖLGE.</a:t>
            </a:r>
          </a:p>
        </p:txBody>
      </p:sp>
    </p:spTree>
    <p:extLst>
      <p:ext uri="{BB962C8B-B14F-4D97-AF65-F5344CB8AC3E}">
        <p14:creationId xmlns:p14="http://schemas.microsoft.com/office/powerpoint/2010/main" val="982544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19" y="-8059"/>
            <a:ext cx="8892481" cy="849305"/>
          </a:xfrm>
        </p:spPr>
        <p:txBody>
          <a:bodyPr>
            <a:normAutofit/>
          </a:bodyPr>
          <a:lstStyle/>
          <a:p>
            <a:r>
              <a:rPr lang="tr-TR" sz="2800" dirty="0" smtClean="0">
                <a:solidFill>
                  <a:schemeClr val="accent1">
                    <a:lumMod val="20000"/>
                    <a:lumOff val="80000"/>
                  </a:schemeClr>
                </a:solidFill>
                <a:latin typeface="Arial Black" pitchFamily="34" charset="0"/>
              </a:rPr>
              <a:t>MONI ARCHANGELOU MANASTIRI</a:t>
            </a:r>
            <a:endParaRPr lang="tr-TR" sz="2800" dirty="0">
              <a:solidFill>
                <a:schemeClr val="accent1">
                  <a:lumMod val="20000"/>
                  <a:lumOff val="80000"/>
                </a:schemeClr>
              </a:solidFill>
            </a:endParaRPr>
          </a:p>
        </p:txBody>
      </p:sp>
      <p:sp>
        <p:nvSpPr>
          <p:cNvPr id="7" name="Metin kutusu 6"/>
          <p:cNvSpPr txBox="1"/>
          <p:nvPr/>
        </p:nvSpPr>
        <p:spPr>
          <a:xfrm>
            <a:off x="26640" y="5819270"/>
            <a:ext cx="9144000" cy="923330"/>
          </a:xfrm>
          <a:prstGeom prst="rect">
            <a:avLst/>
          </a:prstGeom>
          <a:noFill/>
        </p:spPr>
        <p:txBody>
          <a:bodyPr wrap="square" rtlCol="0">
            <a:spAutoFit/>
          </a:bodyPr>
          <a:lstStyle/>
          <a:p>
            <a:pPr algn="ctr"/>
            <a:r>
              <a:rPr lang="tr-TR" b="1" dirty="0" smtClean="0">
                <a:solidFill>
                  <a:srgbClr val="FFC000"/>
                </a:solidFill>
              </a:rPr>
              <a:t>12. YY.DA KURULAN MANASTIRIN EN KUTSAL HAZİNESİ ÇARMIHTAN OLDUĞU SÖYLENEN BİR ÇİVİ. BURASI OLDUKÇA BAĞNAZ BİR MANASTIRDI. </a:t>
            </a:r>
          </a:p>
          <a:p>
            <a:pPr algn="ctr"/>
            <a:r>
              <a:rPr lang="tr-TR" b="1" dirty="0" smtClean="0">
                <a:solidFill>
                  <a:srgbClr val="FFC000"/>
                </a:solidFill>
              </a:rPr>
              <a:t>BİZE DE ÖRTÜNMEMİZ İÇİN GARİP KIYAFETLER VERDİLER.</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20688"/>
            <a:ext cx="9144000" cy="5143500"/>
          </a:xfrm>
          <a:prstGeom prst="rect">
            <a:avLst/>
          </a:prstGeom>
        </p:spPr>
      </p:pic>
    </p:spTree>
    <p:extLst>
      <p:ext uri="{BB962C8B-B14F-4D97-AF65-F5344CB8AC3E}">
        <p14:creationId xmlns:p14="http://schemas.microsoft.com/office/powerpoint/2010/main" val="15100318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7" name="Resim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812491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037818" y="57267"/>
            <a:ext cx="5122837" cy="570740"/>
          </a:xfrm>
        </p:spPr>
        <p:txBody>
          <a:bodyPr>
            <a:normAutofit/>
          </a:bodyPr>
          <a:lstStyle/>
          <a:p>
            <a:r>
              <a:rPr lang="tr-TR" sz="2800" dirty="0" smtClean="0">
                <a:solidFill>
                  <a:schemeClr val="accent1">
                    <a:lumMod val="20000"/>
                    <a:lumOff val="80000"/>
                  </a:schemeClr>
                </a:solidFill>
                <a:latin typeface="Arial Black" pitchFamily="34" charset="0"/>
              </a:rPr>
              <a:t>PRINOS KÖYÜ</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8007"/>
            <a:ext cx="9144000" cy="5143500"/>
          </a:xfrm>
          <a:prstGeom prst="rect">
            <a:avLst/>
          </a:prstGeom>
        </p:spPr>
      </p:pic>
      <p:sp>
        <p:nvSpPr>
          <p:cNvPr id="5" name="Metin kutusu 4"/>
          <p:cNvSpPr txBox="1"/>
          <p:nvPr/>
        </p:nvSpPr>
        <p:spPr>
          <a:xfrm>
            <a:off x="27237" y="5777543"/>
            <a:ext cx="9144000" cy="1061829"/>
          </a:xfrm>
          <a:prstGeom prst="rect">
            <a:avLst/>
          </a:prstGeom>
          <a:noFill/>
        </p:spPr>
        <p:txBody>
          <a:bodyPr wrap="square" rtlCol="0">
            <a:spAutoFit/>
          </a:bodyPr>
          <a:lstStyle/>
          <a:p>
            <a:pPr algn="ctr"/>
            <a:r>
              <a:rPr lang="tr-TR" b="1" dirty="0" smtClean="0">
                <a:solidFill>
                  <a:srgbClr val="FFC000"/>
                </a:solidFill>
              </a:rPr>
              <a:t>PRINOS KÖYÜNÜN EVLERİ BALKAN MİMARİSİNİN ÖZELLİKLERİNİ TAŞIYOR. YILDIRIM ÇARPMIŞ İKİ ÇINAR AĞACI MEYDANI SÜSLÜYOR.</a:t>
            </a:r>
          </a:p>
          <a:p>
            <a:pPr algn="ctr">
              <a:lnSpc>
                <a:spcPct val="150000"/>
              </a:lnSpc>
            </a:pPr>
            <a:r>
              <a:rPr lang="tr-TR" b="1" dirty="0" smtClean="0">
                <a:solidFill>
                  <a:srgbClr val="FFC000"/>
                </a:solidFill>
              </a:rPr>
              <a:t>ÜZERİNE GÜL </a:t>
            </a:r>
            <a:r>
              <a:rPr lang="tr-TR" b="1" dirty="0">
                <a:solidFill>
                  <a:srgbClr val="FFC000"/>
                </a:solidFill>
              </a:rPr>
              <a:t>REÇELLİ </a:t>
            </a:r>
            <a:r>
              <a:rPr lang="tr-TR" b="1" dirty="0" smtClean="0">
                <a:solidFill>
                  <a:srgbClr val="FFC000"/>
                </a:solidFill>
              </a:rPr>
              <a:t>KONULMUŞ EV </a:t>
            </a:r>
            <a:r>
              <a:rPr lang="tr-TR" b="1" dirty="0">
                <a:solidFill>
                  <a:srgbClr val="FFC000"/>
                </a:solidFill>
              </a:rPr>
              <a:t>YAPIMI </a:t>
            </a:r>
            <a:r>
              <a:rPr lang="tr-TR" b="1" dirty="0" smtClean="0">
                <a:solidFill>
                  <a:srgbClr val="FFC000"/>
                </a:solidFill>
              </a:rPr>
              <a:t>SAKIZLI DONDURMASI İLE MEŞHUR.</a:t>
            </a:r>
            <a:endParaRPr lang="tr-TR" b="1" dirty="0">
              <a:solidFill>
                <a:srgbClr val="FFC000"/>
              </a:solidFill>
            </a:endParaRPr>
          </a:p>
        </p:txBody>
      </p:sp>
    </p:spTree>
    <p:extLst>
      <p:ext uri="{BB962C8B-B14F-4D97-AF65-F5344CB8AC3E}">
        <p14:creationId xmlns:p14="http://schemas.microsoft.com/office/powerpoint/2010/main" val="3482687262"/>
      </p:ext>
    </p:extLst>
  </p:cSld>
  <p:clrMapOvr>
    <a:masterClrMapping/>
  </p:clrMapOvr>
  <p:transition spd="slow">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123728" y="260648"/>
            <a:ext cx="5184576" cy="720080"/>
          </a:xfrm>
        </p:spPr>
        <p:txBody>
          <a:bodyPr>
            <a:normAutofit/>
          </a:bodyPr>
          <a:lstStyle/>
          <a:p>
            <a:r>
              <a:rPr lang="tr-TR" sz="2800" dirty="0" smtClean="0">
                <a:solidFill>
                  <a:schemeClr val="accent1">
                    <a:lumMod val="20000"/>
                    <a:lumOff val="80000"/>
                  </a:schemeClr>
                </a:solidFill>
                <a:latin typeface="Arial Black" pitchFamily="34" charset="0"/>
              </a:rPr>
              <a:t>THEOGOLOS KÖYÜ</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5" name="Metin kutusu 4"/>
          <p:cNvSpPr txBox="1"/>
          <p:nvPr/>
        </p:nvSpPr>
        <p:spPr>
          <a:xfrm>
            <a:off x="62020" y="5995489"/>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OSMANLI DÖNEMİNİN DE ADANIN BAŞ ŞEHRİ OLAN THEGOLOS, ARDUVAZ ÇATILARI VE BÜYÜK BACALARI İLE OLDUKÇA ŞİRİN BİR KÖY.</a:t>
            </a:r>
          </a:p>
        </p:txBody>
      </p:sp>
    </p:spTree>
    <p:extLst>
      <p:ext uri="{BB962C8B-B14F-4D97-AF65-F5344CB8AC3E}">
        <p14:creationId xmlns:p14="http://schemas.microsoft.com/office/powerpoint/2010/main" val="164342237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3645024"/>
            <a:ext cx="8229600" cy="1143000"/>
          </a:xfrm>
        </p:spPr>
        <p:txBody>
          <a:bodyPr>
            <a:normAutofit/>
          </a:bodyPr>
          <a:lstStyle/>
          <a:p>
            <a:pPr algn="l"/>
            <a:r>
              <a:rPr lang="tr-TR" sz="2800" dirty="0" smtClean="0">
                <a:solidFill>
                  <a:schemeClr val="accent1">
                    <a:lumMod val="20000"/>
                    <a:lumOff val="80000"/>
                  </a:schemeClr>
                </a:solidFill>
                <a:latin typeface="Arial Black" pitchFamily="34" charset="0"/>
              </a:rPr>
              <a:t>PİTAGORİON LİMANI</a:t>
            </a:r>
            <a:endParaRPr lang="tr-TR" sz="2800" dirty="0">
              <a:solidFill>
                <a:schemeClr val="accent1">
                  <a:lumMod val="20000"/>
                  <a:lumOff val="80000"/>
                </a:schemeClr>
              </a:solidFill>
            </a:endParaRPr>
          </a:p>
        </p:txBody>
      </p:sp>
      <p:sp>
        <p:nvSpPr>
          <p:cNvPr id="6" name="Metin kutusu 5"/>
          <p:cNvSpPr txBox="1"/>
          <p:nvPr/>
        </p:nvSpPr>
        <p:spPr>
          <a:xfrm>
            <a:off x="5364088" y="908720"/>
            <a:ext cx="4680519" cy="1477328"/>
          </a:xfrm>
          <a:prstGeom prst="rect">
            <a:avLst/>
          </a:prstGeom>
          <a:noFill/>
        </p:spPr>
        <p:txBody>
          <a:bodyPr wrap="square" rtlCol="0">
            <a:spAutoFit/>
          </a:bodyPr>
          <a:lstStyle/>
          <a:p>
            <a:r>
              <a:rPr lang="tr-TR" b="1" dirty="0" smtClean="0">
                <a:solidFill>
                  <a:prstClr val="white"/>
                </a:solidFill>
              </a:rPr>
              <a:t>37°41’.2N – 26°57’.0E</a:t>
            </a:r>
          </a:p>
          <a:p>
            <a:r>
              <a:rPr lang="tr-TR" b="1" dirty="0" smtClean="0">
                <a:solidFill>
                  <a:prstClr val="white"/>
                </a:solidFill>
              </a:rPr>
              <a:t>18 Haziran – 20 Haziran 2015</a:t>
            </a:r>
          </a:p>
          <a:p>
            <a:endParaRPr lang="tr-TR" b="1" dirty="0" smtClean="0">
              <a:solidFill>
                <a:prstClr val="white"/>
              </a:solidFill>
            </a:endParaRPr>
          </a:p>
          <a:p>
            <a:r>
              <a:rPr lang="tr-TR" b="1" dirty="0" smtClean="0">
                <a:solidFill>
                  <a:prstClr val="white"/>
                </a:solidFill>
              </a:rPr>
              <a:t>LİMAN ÜCRETİ 	7 € </a:t>
            </a:r>
          </a:p>
          <a:p>
            <a:r>
              <a:rPr lang="tr-TR" b="1" dirty="0" smtClean="0">
                <a:solidFill>
                  <a:prstClr val="white"/>
                </a:solidFill>
              </a:rPr>
              <a:t>ELEKTRİK-SU 	5 €</a:t>
            </a:r>
          </a:p>
        </p:txBody>
      </p:sp>
      <p:sp>
        <p:nvSpPr>
          <p:cNvPr id="7" name="Metin kutusu 6"/>
          <p:cNvSpPr txBox="1"/>
          <p:nvPr/>
        </p:nvSpPr>
        <p:spPr>
          <a:xfrm>
            <a:off x="467544" y="4653136"/>
            <a:ext cx="3744416" cy="1794594"/>
          </a:xfrm>
          <a:prstGeom prst="rect">
            <a:avLst/>
          </a:prstGeom>
          <a:noFill/>
        </p:spPr>
        <p:txBody>
          <a:bodyPr wrap="square" rtlCol="0">
            <a:spAutoFit/>
          </a:bodyPr>
          <a:lstStyle/>
          <a:p>
            <a:pPr>
              <a:lnSpc>
                <a:spcPct val="115000"/>
              </a:lnSpc>
              <a:spcAft>
                <a:spcPts val="1000"/>
              </a:spcAft>
            </a:pPr>
            <a:r>
              <a:rPr lang="tr-TR" b="1" dirty="0" smtClean="0">
                <a:solidFill>
                  <a:srgbClr val="FFC000"/>
                </a:solidFill>
              </a:rPr>
              <a:t>PİTAGORİON LİMANINA, TAVERNALARIN ÖNÜNDEKİ BETON İSKELEYE BAĞLANDIK. </a:t>
            </a:r>
          </a:p>
          <a:p>
            <a:pPr>
              <a:lnSpc>
                <a:spcPct val="115000"/>
              </a:lnSpc>
              <a:spcAft>
                <a:spcPts val="1000"/>
              </a:spcAft>
            </a:pPr>
            <a:r>
              <a:rPr lang="tr-TR" b="1" dirty="0" smtClean="0">
                <a:solidFill>
                  <a:srgbClr val="FFC000"/>
                </a:solidFill>
              </a:rPr>
              <a:t>LİMANIN GİRİŞİNDEKİ KOYDA ALARGADA KALMAK DA MÜMKÜN.</a:t>
            </a:r>
            <a:endParaRPr lang="tr-TR" b="1" dirty="0">
              <a:solidFill>
                <a:srgbClr val="FFC000"/>
              </a:solidFill>
            </a:endParaRPr>
          </a:p>
        </p:txBody>
      </p:sp>
      <p:pic>
        <p:nvPicPr>
          <p:cNvPr id="8" name="İçerik Yer Tutucus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332656"/>
            <a:ext cx="4762500" cy="2790825"/>
          </a:xfrm>
        </p:spPr>
      </p:pic>
      <p:pic>
        <p:nvPicPr>
          <p:cNvPr id="10" name="Resim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6439" y="3526318"/>
            <a:ext cx="4564113" cy="3051587"/>
          </a:xfrm>
          <a:prstGeom prst="rect">
            <a:avLst/>
          </a:prstGeom>
        </p:spPr>
      </p:pic>
    </p:spTree>
    <p:extLst>
      <p:ext uri="{BB962C8B-B14F-4D97-AF65-F5344CB8AC3E}">
        <p14:creationId xmlns:p14="http://schemas.microsoft.com/office/powerpoint/2010/main" val="1039881536"/>
      </p:ext>
    </p:extLst>
  </p:cSld>
  <p:clrMapOvr>
    <a:masterClrMapping/>
  </p:clrMapOvr>
  <p:transition spd="slow">
    <p:randomBar dir="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113459" y="235380"/>
            <a:ext cx="5122837" cy="668016"/>
          </a:xfrm>
        </p:spPr>
        <p:txBody>
          <a:bodyPr>
            <a:normAutofit/>
          </a:bodyPr>
          <a:lstStyle/>
          <a:p>
            <a:r>
              <a:rPr lang="tr-TR" sz="2800" dirty="0" smtClean="0">
                <a:solidFill>
                  <a:schemeClr val="accent1">
                    <a:lumMod val="20000"/>
                    <a:lumOff val="80000"/>
                  </a:schemeClr>
                </a:solidFill>
                <a:latin typeface="Arial Black" pitchFamily="34" charset="0"/>
              </a:rPr>
              <a:t>SOTIRAS</a:t>
            </a:r>
            <a:endParaRPr lang="tr-TR" sz="2800" dirty="0">
              <a:solidFill>
                <a:schemeClr val="accent1">
                  <a:lumMod val="20000"/>
                  <a:lumOff val="8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4" name="Metin kutusu 3"/>
          <p:cNvSpPr txBox="1"/>
          <p:nvPr/>
        </p:nvSpPr>
        <p:spPr>
          <a:xfrm>
            <a:off x="62020" y="5995489"/>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YABANCILARIN ÇOK SAYIDA EV SATIN ALDIĞI BİR KÖY OLUP </a:t>
            </a:r>
          </a:p>
          <a:p>
            <a:pPr algn="ctr">
              <a:lnSpc>
                <a:spcPct val="150000"/>
              </a:lnSpc>
            </a:pPr>
            <a:r>
              <a:rPr lang="tr-TR" b="1" dirty="0" smtClean="0">
                <a:solidFill>
                  <a:srgbClr val="FFC000"/>
                </a:solidFill>
              </a:rPr>
              <a:t>MUHTEŞEM GÜN BATIMIYLA MEŞHUR.</a:t>
            </a:r>
          </a:p>
        </p:txBody>
      </p:sp>
      <p:sp>
        <p:nvSpPr>
          <p:cNvPr id="5" name="Metin kutusu 4"/>
          <p:cNvSpPr txBox="1"/>
          <p:nvPr/>
        </p:nvSpPr>
        <p:spPr>
          <a:xfrm>
            <a:off x="0" y="2945"/>
            <a:ext cx="9144000" cy="507831"/>
          </a:xfrm>
          <a:prstGeom prst="rect">
            <a:avLst/>
          </a:prstGeom>
          <a:noFill/>
        </p:spPr>
        <p:txBody>
          <a:bodyPr wrap="square" rtlCol="0">
            <a:spAutoFit/>
          </a:bodyPr>
          <a:lstStyle/>
          <a:p>
            <a:pPr algn="ctr">
              <a:lnSpc>
                <a:spcPct val="150000"/>
              </a:lnSpc>
            </a:pPr>
            <a:r>
              <a:rPr lang="tr-TR" b="1" dirty="0" smtClean="0">
                <a:solidFill>
                  <a:srgbClr val="FFC000"/>
                </a:solidFill>
              </a:rPr>
              <a:t>THASOS’TA SON OLARAK GEZDİĞİMİZ…</a:t>
            </a:r>
          </a:p>
        </p:txBody>
      </p:sp>
    </p:spTree>
    <p:extLst>
      <p:ext uri="{BB962C8B-B14F-4D97-AF65-F5344CB8AC3E}">
        <p14:creationId xmlns:p14="http://schemas.microsoft.com/office/powerpoint/2010/main" val="1388043929"/>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0"/>
            <a:ext cx="5461000" cy="5562600"/>
          </a:xfrm>
          <a:prstGeom prst="rect">
            <a:avLst/>
          </a:prstGeom>
        </p:spPr>
      </p:pic>
      <p:sp>
        <p:nvSpPr>
          <p:cNvPr id="9" name="Metin kutusu 8"/>
          <p:cNvSpPr txBox="1"/>
          <p:nvPr/>
        </p:nvSpPr>
        <p:spPr>
          <a:xfrm>
            <a:off x="0" y="5516956"/>
            <a:ext cx="9144000" cy="1295868"/>
          </a:xfrm>
          <a:prstGeom prst="rect">
            <a:avLst/>
          </a:prstGeom>
          <a:noFill/>
        </p:spPr>
        <p:txBody>
          <a:bodyPr wrap="square" rtlCol="0">
            <a:spAutoFit/>
          </a:bodyPr>
          <a:lstStyle/>
          <a:p>
            <a:pPr algn="ctr">
              <a:lnSpc>
                <a:spcPct val="150000"/>
              </a:lnSpc>
            </a:pPr>
            <a:r>
              <a:rPr lang="tr-TR" b="1" dirty="0" smtClean="0">
                <a:solidFill>
                  <a:srgbClr val="FFC000"/>
                </a:solidFill>
              </a:rPr>
              <a:t>THASOS</a:t>
            </a:r>
            <a:r>
              <a:rPr lang="tr-TR" dirty="0" smtClean="0">
                <a:latin typeface="Georgia"/>
                <a:ea typeface="Times New Roman"/>
                <a:cs typeface="Arial"/>
              </a:rPr>
              <a:t> </a:t>
            </a:r>
            <a:r>
              <a:rPr lang="tr-TR" b="1" dirty="0" smtClean="0">
                <a:solidFill>
                  <a:srgbClr val="FFC000"/>
                </a:solidFill>
              </a:rPr>
              <a:t>ADASINDAKİ SON GECEMİZDE, NEA LIMANI’DEN AYRILIP KHALKİDİKİ YARIMADASINA DOĞRU YOL ALMAK ÜZERE, ADAYA İLK GELDİĞİMİZDE GECELEDİĞİMİZ GÜNEYDEKİ ALİKİ KOYUNDA DEMİRLEDİK.</a:t>
            </a:r>
            <a:r>
              <a:rPr lang="tr-TR" dirty="0"/>
              <a:t> </a:t>
            </a:r>
            <a:endParaRPr lang="tr-TR" dirty="0" smtClean="0"/>
          </a:p>
        </p:txBody>
      </p:sp>
      <p:pic>
        <p:nvPicPr>
          <p:cNvPr id="4098" name="Picture 2" descr="C:\Program Files\Microsoft Office\MEDIA\OFFICE14\Bullets\BD15056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8888" y="6564313"/>
            <a:ext cx="142875"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7652066"/>
      </p:ext>
    </p:extLst>
  </p:cSld>
  <p:clrMapOvr>
    <a:masterClrMapping/>
  </p:clrMapOvr>
  <p:transition spd="slow">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3" name="Metin kutusu 2"/>
          <p:cNvSpPr txBox="1"/>
          <p:nvPr/>
        </p:nvSpPr>
        <p:spPr>
          <a:xfrm>
            <a:off x="46322" y="5805264"/>
            <a:ext cx="9144000" cy="880369"/>
          </a:xfrm>
          <a:prstGeom prst="rect">
            <a:avLst/>
          </a:prstGeom>
          <a:noFill/>
        </p:spPr>
        <p:txBody>
          <a:bodyPr wrap="square" rtlCol="0">
            <a:spAutoFit/>
          </a:bodyPr>
          <a:lstStyle/>
          <a:p>
            <a:pPr algn="ctr">
              <a:lnSpc>
                <a:spcPct val="150000"/>
              </a:lnSpc>
            </a:pPr>
            <a:r>
              <a:rPr lang="tr-TR" b="1" dirty="0" smtClean="0">
                <a:solidFill>
                  <a:srgbClr val="FFC000"/>
                </a:solidFill>
              </a:rPr>
              <a:t>GECE YARISI DEMİRİMİZİ ALDIK; BİRKAÇ SAAT SONRA UYUMUŞUM; SABAHA KARŞI UYANDIĞIMDA İLK GÖRDÜĞÜM MANZARA MUHTEŞEM ATHOS DAĞI OLDU…  </a:t>
            </a:r>
            <a:endParaRPr lang="tr-TR" b="1" dirty="0">
              <a:solidFill>
                <a:srgbClr val="FFC000"/>
              </a:solidFill>
            </a:endParaRPr>
          </a:p>
        </p:txBody>
      </p:sp>
    </p:spTree>
    <p:extLst>
      <p:ext uri="{BB962C8B-B14F-4D97-AF65-F5344CB8AC3E}">
        <p14:creationId xmlns:p14="http://schemas.microsoft.com/office/powerpoint/2010/main" val="21017790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1989"/>
            <a:ext cx="9144000" cy="5143500"/>
          </a:xfrm>
        </p:spPr>
      </p:pic>
      <p:sp>
        <p:nvSpPr>
          <p:cNvPr id="4" name="Metin kutusu 3"/>
          <p:cNvSpPr txBox="1"/>
          <p:nvPr/>
        </p:nvSpPr>
        <p:spPr>
          <a:xfrm>
            <a:off x="62020" y="5995489"/>
            <a:ext cx="9144000" cy="464871"/>
          </a:xfrm>
          <a:prstGeom prst="rect">
            <a:avLst/>
          </a:prstGeom>
          <a:noFill/>
        </p:spPr>
        <p:txBody>
          <a:bodyPr wrap="square" rtlCol="0">
            <a:spAutoFit/>
          </a:bodyPr>
          <a:lstStyle/>
          <a:p>
            <a:pPr algn="ctr">
              <a:lnSpc>
                <a:spcPct val="150000"/>
              </a:lnSpc>
            </a:pPr>
            <a:r>
              <a:rPr lang="tr-TR" b="1" dirty="0" smtClean="0">
                <a:solidFill>
                  <a:srgbClr val="FFC000"/>
                </a:solidFill>
              </a:rPr>
              <a:t>ARDINDAN, YAMAÇLARA YAPILMIŞ, OLDUKÇA ETKİLEYİCİ DEVASA MANASTIRLARI GÖRDÜK. </a:t>
            </a:r>
          </a:p>
        </p:txBody>
      </p:sp>
    </p:spTree>
    <p:extLst>
      <p:ext uri="{BB962C8B-B14F-4D97-AF65-F5344CB8AC3E}">
        <p14:creationId xmlns:p14="http://schemas.microsoft.com/office/powerpoint/2010/main" val="5961424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228185" y="1638092"/>
            <a:ext cx="2771800" cy="5493812"/>
          </a:xfrm>
          <a:prstGeom prst="rect">
            <a:avLst/>
          </a:prstGeom>
          <a:noFill/>
        </p:spPr>
        <p:txBody>
          <a:bodyPr wrap="square" rtlCol="0">
            <a:spAutoFit/>
          </a:bodyPr>
          <a:lstStyle/>
          <a:p>
            <a:pPr>
              <a:lnSpc>
                <a:spcPct val="200000"/>
              </a:lnSpc>
            </a:pPr>
            <a:r>
              <a:rPr lang="tr-TR" b="1" dirty="0" smtClean="0">
                <a:solidFill>
                  <a:srgbClr val="FFC000"/>
                </a:solidFill>
              </a:rPr>
              <a:t>PANAYIA KOYU</a:t>
            </a:r>
          </a:p>
          <a:p>
            <a:pPr>
              <a:lnSpc>
                <a:spcPct val="200000"/>
              </a:lnSpc>
            </a:pPr>
            <a:r>
              <a:rPr lang="tr-TR" b="1" dirty="0" smtClean="0">
                <a:solidFill>
                  <a:prstClr val="white"/>
                </a:solidFill>
              </a:rPr>
              <a:t>STAGIRA KÖYÜ</a:t>
            </a:r>
          </a:p>
          <a:p>
            <a:pPr>
              <a:lnSpc>
                <a:spcPct val="200000"/>
              </a:lnSpc>
            </a:pPr>
            <a:r>
              <a:rPr lang="tr-TR" b="1" dirty="0" smtClean="0">
                <a:solidFill>
                  <a:prstClr val="white"/>
                </a:solidFill>
              </a:rPr>
              <a:t>ARNEA KÖYÜ</a:t>
            </a:r>
          </a:p>
          <a:p>
            <a:pPr>
              <a:lnSpc>
                <a:spcPct val="200000"/>
              </a:lnSpc>
            </a:pPr>
            <a:r>
              <a:rPr lang="tr-TR" b="1" dirty="0" smtClean="0">
                <a:solidFill>
                  <a:prstClr val="white"/>
                </a:solidFill>
              </a:rPr>
              <a:t>SELANIK</a:t>
            </a:r>
          </a:p>
          <a:p>
            <a:pPr>
              <a:lnSpc>
                <a:spcPct val="200000"/>
              </a:lnSpc>
            </a:pPr>
            <a:r>
              <a:rPr lang="tr-TR" b="1" dirty="0" smtClean="0">
                <a:solidFill>
                  <a:srgbClr val="FFC000"/>
                </a:solidFill>
              </a:rPr>
              <a:t>DHIAPOROS ADASI</a:t>
            </a:r>
          </a:p>
          <a:p>
            <a:pPr>
              <a:lnSpc>
                <a:spcPct val="200000"/>
              </a:lnSpc>
            </a:pPr>
            <a:r>
              <a:rPr lang="tr-TR" b="1" dirty="0" smtClean="0">
                <a:solidFill>
                  <a:srgbClr val="FFC000"/>
                </a:solidFill>
              </a:rPr>
              <a:t>DIMITRIYAKI KOYU</a:t>
            </a:r>
          </a:p>
          <a:p>
            <a:pPr>
              <a:lnSpc>
                <a:spcPct val="200000"/>
              </a:lnSpc>
            </a:pPr>
            <a:r>
              <a:rPr lang="tr-TR" b="1" dirty="0" smtClean="0">
                <a:solidFill>
                  <a:srgbClr val="FFC000"/>
                </a:solidFill>
              </a:rPr>
              <a:t>AMMOULIANI ADASI</a:t>
            </a:r>
          </a:p>
          <a:p>
            <a:pPr>
              <a:lnSpc>
                <a:spcPct val="200000"/>
              </a:lnSpc>
            </a:pPr>
            <a:r>
              <a:rPr lang="tr-TR" b="1" dirty="0" smtClean="0">
                <a:solidFill>
                  <a:prstClr val="white"/>
                </a:solidFill>
              </a:rPr>
              <a:t>OURANOPOLI  LİMANI</a:t>
            </a:r>
          </a:p>
          <a:p>
            <a:pPr>
              <a:lnSpc>
                <a:spcPct val="200000"/>
              </a:lnSpc>
            </a:pPr>
            <a:r>
              <a:rPr lang="tr-TR" b="1" dirty="0" smtClean="0">
                <a:solidFill>
                  <a:srgbClr val="FFC000"/>
                </a:solidFill>
              </a:rPr>
              <a:t>PORTO COUFO KOYU</a:t>
            </a:r>
          </a:p>
          <a:p>
            <a:pPr>
              <a:lnSpc>
                <a:spcPct val="150000"/>
              </a:lnSpc>
            </a:pPr>
            <a:endParaRPr lang="tr-TR" b="1" dirty="0">
              <a:solidFill>
                <a:prstClr val="white"/>
              </a:solidFill>
            </a:endParaRPr>
          </a:p>
        </p:txBody>
      </p:sp>
      <p:sp>
        <p:nvSpPr>
          <p:cNvPr id="8" name="Başlık 1"/>
          <p:cNvSpPr>
            <a:spLocks noGrp="1"/>
          </p:cNvSpPr>
          <p:nvPr>
            <p:ph type="title"/>
          </p:nvPr>
        </p:nvSpPr>
        <p:spPr>
          <a:xfrm>
            <a:off x="6149102" y="0"/>
            <a:ext cx="3096344" cy="1412776"/>
          </a:xfrm>
        </p:spPr>
        <p:txBody>
          <a:bodyPr>
            <a:noAutofit/>
          </a:bodyPr>
          <a:lstStyle/>
          <a:p>
            <a:pPr algn="l"/>
            <a:r>
              <a:rPr lang="tr-TR" sz="2400" dirty="0" smtClean="0">
                <a:solidFill>
                  <a:schemeClr val="accent1">
                    <a:lumMod val="40000"/>
                    <a:lumOff val="60000"/>
                  </a:schemeClr>
                </a:solidFill>
                <a:latin typeface="Arial Black" pitchFamily="34" charset="0"/>
              </a:rPr>
              <a:t>HALKIDIKI YARIMADASI</a:t>
            </a:r>
            <a:br>
              <a:rPr lang="tr-TR" sz="2400" dirty="0" smtClean="0">
                <a:solidFill>
                  <a:schemeClr val="accent1">
                    <a:lumMod val="40000"/>
                    <a:lumOff val="60000"/>
                  </a:schemeClr>
                </a:solidFill>
                <a:latin typeface="Arial Black" pitchFamily="34" charset="0"/>
              </a:rPr>
            </a:br>
            <a:r>
              <a:rPr lang="tr-TR" sz="2400" dirty="0" smtClean="0">
                <a:solidFill>
                  <a:schemeClr val="accent1">
                    <a:lumMod val="40000"/>
                    <a:lumOff val="60000"/>
                  </a:schemeClr>
                </a:solidFill>
                <a:latin typeface="Arial Black" pitchFamily="34" charset="0"/>
              </a:rPr>
              <a:t>(CHALKIDIKI)</a:t>
            </a:r>
            <a:endParaRPr lang="tr-TR" sz="2400" dirty="0">
              <a:solidFill>
                <a:schemeClr val="accent1">
                  <a:lumMod val="40000"/>
                  <a:lumOff val="60000"/>
                </a:schemeClr>
              </a:solidFill>
            </a:endParaRPr>
          </a:p>
        </p:txBody>
      </p:sp>
      <p:sp>
        <p:nvSpPr>
          <p:cNvPr id="5" name="Metin kutusu 4"/>
          <p:cNvSpPr txBox="1"/>
          <p:nvPr/>
        </p:nvSpPr>
        <p:spPr>
          <a:xfrm>
            <a:off x="6228185" y="1268760"/>
            <a:ext cx="2915816" cy="369332"/>
          </a:xfrm>
          <a:prstGeom prst="rect">
            <a:avLst/>
          </a:prstGeom>
          <a:noFill/>
        </p:spPr>
        <p:txBody>
          <a:bodyPr wrap="square" rtlCol="0">
            <a:spAutoFit/>
          </a:bodyPr>
          <a:lstStyle/>
          <a:p>
            <a:r>
              <a:rPr lang="tr-TR" b="1" dirty="0" smtClean="0">
                <a:solidFill>
                  <a:srgbClr val="00B0F0"/>
                </a:solidFill>
              </a:rPr>
              <a:t>6 Temmuz/13Temmuz</a:t>
            </a:r>
          </a:p>
        </p:txBody>
      </p:sp>
      <p:pic>
        <p:nvPicPr>
          <p:cNvPr id="3" name="İçerik Yer Tutucusu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6115668" cy="4437112"/>
          </a:xfrm>
        </p:spPr>
      </p:pic>
      <p:sp>
        <p:nvSpPr>
          <p:cNvPr id="9" name="Metin kutusu 8"/>
          <p:cNvSpPr txBox="1"/>
          <p:nvPr/>
        </p:nvSpPr>
        <p:spPr>
          <a:xfrm>
            <a:off x="0" y="4509121"/>
            <a:ext cx="6156176" cy="2585323"/>
          </a:xfrm>
          <a:prstGeom prst="rect">
            <a:avLst/>
          </a:prstGeom>
          <a:noFill/>
        </p:spPr>
        <p:txBody>
          <a:bodyPr wrap="square" rtlCol="0">
            <a:spAutoFit/>
          </a:bodyPr>
          <a:lstStyle/>
          <a:p>
            <a:pPr algn="ctr">
              <a:lnSpc>
                <a:spcPct val="150000"/>
              </a:lnSpc>
            </a:pPr>
            <a:r>
              <a:rPr lang="tr-TR" b="1" dirty="0" smtClean="0">
                <a:solidFill>
                  <a:srgbClr val="FFC000"/>
                </a:solidFill>
              </a:rPr>
              <a:t>HALKIDIKI, OTELLERİN ÇOĞUNLUKTA OLDUĞU KASSANDRA, </a:t>
            </a:r>
          </a:p>
          <a:p>
            <a:pPr algn="ctr">
              <a:lnSpc>
                <a:spcPct val="150000"/>
              </a:lnSpc>
            </a:pPr>
            <a:r>
              <a:rPr lang="tr-TR" b="1" dirty="0" smtClean="0">
                <a:solidFill>
                  <a:srgbClr val="FFC000"/>
                </a:solidFill>
              </a:rPr>
              <a:t>KİRALIK VİLLA VE PANSİYONLARIN BULUNDUĞU SINTHONIA,</a:t>
            </a:r>
          </a:p>
          <a:p>
            <a:pPr algn="ctr">
              <a:lnSpc>
                <a:spcPct val="150000"/>
              </a:lnSpc>
            </a:pPr>
            <a:r>
              <a:rPr lang="tr-TR" b="1" dirty="0" smtClean="0">
                <a:solidFill>
                  <a:srgbClr val="FFC000"/>
                </a:solidFill>
              </a:rPr>
              <a:t>VE DİŞİ SİNEĞİN BİLE GİREMEDİĞİ SADECE MANASTIR ve ONLARA BAĞLI KOLONİLERİN BULUNDUĞU AKTİ YARIMADALARINDAN OLUŞUYOR.</a:t>
            </a:r>
          </a:p>
          <a:p>
            <a:pPr algn="ctr">
              <a:lnSpc>
                <a:spcPct val="150000"/>
              </a:lnSpc>
            </a:pPr>
            <a:r>
              <a:rPr lang="tr-TR" b="1" dirty="0" smtClean="0">
                <a:solidFill>
                  <a:srgbClr val="FFC000"/>
                </a:solidFill>
              </a:rPr>
              <a:t> </a:t>
            </a:r>
          </a:p>
        </p:txBody>
      </p:sp>
    </p:spTree>
    <p:extLst>
      <p:ext uri="{BB962C8B-B14F-4D97-AF65-F5344CB8AC3E}">
        <p14:creationId xmlns:p14="http://schemas.microsoft.com/office/powerpoint/2010/main" val="1252135778"/>
      </p:ext>
    </p:extLst>
  </p:cSld>
  <p:clrMapOvr>
    <a:masterClrMapping/>
  </p:clrMapOvr>
  <p:transition spd="slow">
    <p:randomBar dir="ver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12" y="1628800"/>
            <a:ext cx="5359795" cy="4176464"/>
          </a:xfrm>
        </p:spPr>
      </p:pic>
      <p:sp>
        <p:nvSpPr>
          <p:cNvPr id="2" name="Başlık 1"/>
          <p:cNvSpPr>
            <a:spLocks noGrp="1"/>
          </p:cNvSpPr>
          <p:nvPr>
            <p:ph type="title"/>
          </p:nvPr>
        </p:nvSpPr>
        <p:spPr>
          <a:xfrm>
            <a:off x="179512" y="404664"/>
            <a:ext cx="4586234" cy="692696"/>
          </a:xfrm>
        </p:spPr>
        <p:txBody>
          <a:bodyPr>
            <a:normAutofit fontScale="90000"/>
          </a:bodyPr>
          <a:lstStyle/>
          <a:p>
            <a:r>
              <a:rPr lang="tr-TR" sz="2800" dirty="0" smtClean="0">
                <a:solidFill>
                  <a:schemeClr val="accent1">
                    <a:lumMod val="20000"/>
                    <a:lumOff val="80000"/>
                  </a:schemeClr>
                </a:solidFill>
                <a:latin typeface="Arial Black" pitchFamily="34" charset="0"/>
              </a:rPr>
              <a:t>PANAGIA  KOYU</a:t>
            </a:r>
            <a:br>
              <a:rPr lang="tr-TR" sz="2800" dirty="0" smtClean="0">
                <a:solidFill>
                  <a:schemeClr val="accent1">
                    <a:lumMod val="20000"/>
                    <a:lumOff val="80000"/>
                  </a:schemeClr>
                </a:solidFill>
                <a:latin typeface="Arial Black" pitchFamily="34" charset="0"/>
              </a:rPr>
            </a:br>
            <a:r>
              <a:rPr lang="tr-TR" sz="2800" dirty="0" smtClean="0">
                <a:solidFill>
                  <a:schemeClr val="accent1">
                    <a:lumMod val="20000"/>
                    <a:lumOff val="80000"/>
                  </a:schemeClr>
                </a:solidFill>
                <a:latin typeface="Arial Black" pitchFamily="34" charset="0"/>
              </a:rPr>
              <a:t>KRIFTOS KOYU</a:t>
            </a:r>
            <a:br>
              <a:rPr lang="tr-TR" sz="2800" dirty="0" smtClean="0">
                <a:solidFill>
                  <a:schemeClr val="accent1">
                    <a:lumMod val="20000"/>
                    <a:lumOff val="80000"/>
                  </a:schemeClr>
                </a:solidFill>
                <a:latin typeface="Arial Black" pitchFamily="34" charset="0"/>
              </a:rPr>
            </a:br>
            <a:r>
              <a:rPr lang="tr-TR" sz="2800" dirty="0" smtClean="0">
                <a:solidFill>
                  <a:schemeClr val="accent1">
                    <a:lumMod val="20000"/>
                    <a:lumOff val="80000"/>
                  </a:schemeClr>
                </a:solidFill>
                <a:latin typeface="Arial Black" pitchFamily="34" charset="0"/>
              </a:rPr>
              <a:t>DIMITRIYAKI KOYU</a:t>
            </a:r>
            <a:endParaRPr lang="tr-TR" sz="2800" dirty="0">
              <a:solidFill>
                <a:schemeClr val="accent1">
                  <a:lumMod val="20000"/>
                  <a:lumOff val="80000"/>
                </a:schemeClr>
              </a:solidFill>
            </a:endParaRPr>
          </a:p>
        </p:txBody>
      </p:sp>
      <p:sp>
        <p:nvSpPr>
          <p:cNvPr id="9" name="Metin kutusu 8"/>
          <p:cNvSpPr txBox="1"/>
          <p:nvPr/>
        </p:nvSpPr>
        <p:spPr>
          <a:xfrm>
            <a:off x="-52976" y="5805264"/>
            <a:ext cx="8964488" cy="923330"/>
          </a:xfrm>
          <a:prstGeom prst="rect">
            <a:avLst/>
          </a:prstGeom>
          <a:noFill/>
        </p:spPr>
        <p:txBody>
          <a:bodyPr wrap="square" rtlCol="0">
            <a:spAutoFit/>
          </a:bodyPr>
          <a:lstStyle/>
          <a:p>
            <a:pPr algn="ctr"/>
            <a:r>
              <a:rPr lang="tr-TR" b="1" dirty="0" smtClean="0">
                <a:solidFill>
                  <a:srgbClr val="FFC000"/>
                </a:solidFill>
              </a:rPr>
              <a:t>SINTONIA YARIMADASINDA, İLK OLARAK ANA KARADAKİ PANAGIA KOYUNDA </a:t>
            </a:r>
            <a:r>
              <a:rPr lang="tr-TR" b="1" dirty="0">
                <a:solidFill>
                  <a:srgbClr val="FFC000"/>
                </a:solidFill>
              </a:rPr>
              <a:t>, </a:t>
            </a:r>
            <a:r>
              <a:rPr lang="tr-TR" b="1" dirty="0" smtClean="0">
                <a:solidFill>
                  <a:srgbClr val="FFC000"/>
                </a:solidFill>
              </a:rPr>
              <a:t>DAHA SONRA DIAPOROS </a:t>
            </a:r>
            <a:r>
              <a:rPr lang="tr-TR" b="1" dirty="0">
                <a:solidFill>
                  <a:srgbClr val="FFC000"/>
                </a:solidFill>
              </a:rPr>
              <a:t>ADASININ KRIFTOS </a:t>
            </a:r>
            <a:r>
              <a:rPr lang="tr-TR" b="1" dirty="0" smtClean="0">
                <a:solidFill>
                  <a:srgbClr val="FFC000"/>
                </a:solidFill>
              </a:rPr>
              <a:t>KOYUNDA, VE EN SON YİNE </a:t>
            </a:r>
            <a:r>
              <a:rPr lang="tr-TR" b="1" dirty="0">
                <a:solidFill>
                  <a:srgbClr val="FFC000"/>
                </a:solidFill>
              </a:rPr>
              <a:t>ANA KARADAKİ DIMITRIYAKI </a:t>
            </a:r>
            <a:r>
              <a:rPr lang="tr-TR" b="1" dirty="0" smtClean="0">
                <a:solidFill>
                  <a:srgbClr val="FFC000"/>
                </a:solidFill>
              </a:rPr>
              <a:t>KOYUNDA  KALDIK.  PANAGIA KÜÇÜK BİR KOY. BETON İSKELEYE ABORDA OLDUK.</a:t>
            </a:r>
          </a:p>
        </p:txBody>
      </p:sp>
      <p:sp>
        <p:nvSpPr>
          <p:cNvPr id="6" name="Metin kutusu 5"/>
          <p:cNvSpPr txBox="1"/>
          <p:nvPr/>
        </p:nvSpPr>
        <p:spPr>
          <a:xfrm>
            <a:off x="179512" y="4616261"/>
            <a:ext cx="3314336" cy="646331"/>
          </a:xfrm>
          <a:prstGeom prst="rect">
            <a:avLst/>
          </a:prstGeom>
          <a:noFill/>
        </p:spPr>
        <p:txBody>
          <a:bodyPr wrap="square" rtlCol="0">
            <a:spAutoFit/>
          </a:bodyPr>
          <a:lstStyle/>
          <a:p>
            <a:r>
              <a:rPr lang="tr-TR" b="1" dirty="0" smtClean="0">
                <a:solidFill>
                  <a:srgbClr val="002060"/>
                </a:solidFill>
              </a:rPr>
              <a:t>40°14’.07N – 23°43’.81E</a:t>
            </a:r>
          </a:p>
          <a:p>
            <a:r>
              <a:rPr lang="tr-TR" b="1" dirty="0" smtClean="0">
                <a:solidFill>
                  <a:srgbClr val="002060"/>
                </a:solidFill>
              </a:rPr>
              <a:t>6 Temmuz– 10 Temmuz 2015</a:t>
            </a:r>
          </a:p>
        </p:txBody>
      </p:sp>
      <p:pic>
        <p:nvPicPr>
          <p:cNvPr id="7" name="Resi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4494" y="72008"/>
            <a:ext cx="3583285" cy="5733256"/>
          </a:xfrm>
          <a:prstGeom prst="rect">
            <a:avLst/>
          </a:prstGeom>
        </p:spPr>
      </p:pic>
    </p:spTree>
    <p:extLst>
      <p:ext uri="{BB962C8B-B14F-4D97-AF65-F5344CB8AC3E}">
        <p14:creationId xmlns:p14="http://schemas.microsoft.com/office/powerpoint/2010/main" val="2331717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8" name="Başlık 1"/>
          <p:cNvSpPr>
            <a:spLocks noGrp="1"/>
          </p:cNvSpPr>
          <p:nvPr>
            <p:ph type="title"/>
          </p:nvPr>
        </p:nvSpPr>
        <p:spPr>
          <a:xfrm>
            <a:off x="0" y="235380"/>
            <a:ext cx="9144000" cy="703207"/>
          </a:xfrm>
        </p:spPr>
        <p:txBody>
          <a:bodyPr>
            <a:normAutofit/>
          </a:bodyPr>
          <a:lstStyle/>
          <a:p>
            <a:r>
              <a:rPr lang="tr-TR" sz="2400" dirty="0" smtClean="0">
                <a:solidFill>
                  <a:schemeClr val="accent1">
                    <a:lumMod val="40000"/>
                    <a:lumOff val="60000"/>
                  </a:schemeClr>
                </a:solidFill>
                <a:latin typeface="Arial Black" pitchFamily="34" charset="0"/>
              </a:rPr>
              <a:t>STAGIRA (ARISTO’NUN KÖYÜ)</a:t>
            </a:r>
            <a:endParaRPr lang="tr-TR" sz="2400" dirty="0">
              <a:solidFill>
                <a:schemeClr val="accent1">
                  <a:lumMod val="40000"/>
                  <a:lumOff val="60000"/>
                </a:schemeClr>
              </a:solidFill>
            </a:endParaRP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4" name="Metin kutusu 3"/>
          <p:cNvSpPr txBox="1"/>
          <p:nvPr/>
        </p:nvSpPr>
        <p:spPr>
          <a:xfrm>
            <a:off x="73040" y="2945"/>
            <a:ext cx="9144000" cy="507831"/>
          </a:xfrm>
          <a:prstGeom prst="rect">
            <a:avLst/>
          </a:prstGeom>
          <a:noFill/>
        </p:spPr>
        <p:txBody>
          <a:bodyPr wrap="square" rtlCol="0">
            <a:spAutoFit/>
          </a:bodyPr>
          <a:lstStyle/>
          <a:p>
            <a:pPr algn="ctr">
              <a:lnSpc>
                <a:spcPct val="150000"/>
              </a:lnSpc>
            </a:pPr>
            <a:r>
              <a:rPr lang="tr-TR" b="1" dirty="0" smtClean="0">
                <a:solidFill>
                  <a:srgbClr val="FFC000"/>
                </a:solidFill>
              </a:rPr>
              <a:t>PANAYIA KOYUNDA KALIRKEN KİRALADIĞIMIZ ARABA İLE GİTTİĞİMİZ İLK DURAK</a:t>
            </a:r>
          </a:p>
        </p:txBody>
      </p:sp>
      <p:sp>
        <p:nvSpPr>
          <p:cNvPr id="5" name="Metin kutusu 4"/>
          <p:cNvSpPr txBox="1"/>
          <p:nvPr/>
        </p:nvSpPr>
        <p:spPr>
          <a:xfrm>
            <a:off x="68523" y="5912024"/>
            <a:ext cx="8964488" cy="923330"/>
          </a:xfrm>
          <a:prstGeom prst="rect">
            <a:avLst/>
          </a:prstGeom>
          <a:noFill/>
        </p:spPr>
        <p:txBody>
          <a:bodyPr wrap="square" rtlCol="0">
            <a:spAutoFit/>
          </a:bodyPr>
          <a:lstStyle/>
          <a:p>
            <a:pPr algn="ctr">
              <a:lnSpc>
                <a:spcPct val="150000"/>
              </a:lnSpc>
            </a:pPr>
            <a:r>
              <a:rPr lang="tr-TR" b="1" dirty="0" smtClean="0">
                <a:solidFill>
                  <a:srgbClr val="FFC000"/>
                </a:solidFill>
              </a:rPr>
              <a:t>ARISTO’NUN DOĞDUĞU YER OLARAK BİLİNEN KÖYE ONUN ÇALIŞMALARINA İTHAFEN BİR TEKNOPARK PARK YAPILMIŞ. </a:t>
            </a:r>
          </a:p>
        </p:txBody>
      </p:sp>
    </p:spTree>
    <p:extLst>
      <p:ext uri="{BB962C8B-B14F-4D97-AF65-F5344CB8AC3E}">
        <p14:creationId xmlns:p14="http://schemas.microsoft.com/office/powerpoint/2010/main" val="265212049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8" name="Başlık 1"/>
          <p:cNvSpPr>
            <a:spLocks noGrp="1"/>
          </p:cNvSpPr>
          <p:nvPr>
            <p:ph type="title"/>
          </p:nvPr>
        </p:nvSpPr>
        <p:spPr>
          <a:xfrm>
            <a:off x="0" y="235380"/>
            <a:ext cx="9036496" cy="703207"/>
          </a:xfrm>
        </p:spPr>
        <p:txBody>
          <a:bodyPr>
            <a:normAutofit/>
          </a:bodyPr>
          <a:lstStyle/>
          <a:p>
            <a:r>
              <a:rPr lang="tr-TR" sz="2400" dirty="0" smtClean="0">
                <a:solidFill>
                  <a:schemeClr val="accent1">
                    <a:lumMod val="40000"/>
                    <a:lumOff val="60000"/>
                  </a:schemeClr>
                </a:solidFill>
                <a:latin typeface="Arial Black" pitchFamily="34" charset="0"/>
              </a:rPr>
              <a:t>ARNEA KÖYÜ</a:t>
            </a:r>
            <a:endParaRPr lang="tr-TR" sz="2400" dirty="0">
              <a:solidFill>
                <a:schemeClr val="accent1">
                  <a:lumMod val="40000"/>
                  <a:lumOff val="6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4" name="Metin kutusu 3"/>
          <p:cNvSpPr txBox="1"/>
          <p:nvPr/>
        </p:nvSpPr>
        <p:spPr>
          <a:xfrm>
            <a:off x="-21233" y="2945"/>
            <a:ext cx="9144000" cy="464871"/>
          </a:xfrm>
          <a:prstGeom prst="rect">
            <a:avLst/>
          </a:prstGeom>
          <a:noFill/>
        </p:spPr>
        <p:txBody>
          <a:bodyPr wrap="square" rtlCol="0">
            <a:spAutoFit/>
          </a:bodyPr>
          <a:lstStyle/>
          <a:p>
            <a:pPr algn="ctr">
              <a:lnSpc>
                <a:spcPct val="150000"/>
              </a:lnSpc>
            </a:pPr>
            <a:r>
              <a:rPr lang="tr-TR" b="1" dirty="0" smtClean="0">
                <a:solidFill>
                  <a:srgbClr val="FFC000"/>
                </a:solidFill>
              </a:rPr>
              <a:t>GELENEKSEL EVLERİYLE ÜNLÜ</a:t>
            </a:r>
          </a:p>
        </p:txBody>
      </p:sp>
      <p:sp>
        <p:nvSpPr>
          <p:cNvPr id="5" name="Metin kutusu 4"/>
          <p:cNvSpPr txBox="1"/>
          <p:nvPr/>
        </p:nvSpPr>
        <p:spPr>
          <a:xfrm>
            <a:off x="68523" y="5912024"/>
            <a:ext cx="8964488" cy="923330"/>
          </a:xfrm>
          <a:prstGeom prst="rect">
            <a:avLst/>
          </a:prstGeom>
          <a:noFill/>
        </p:spPr>
        <p:txBody>
          <a:bodyPr wrap="square" rtlCol="0">
            <a:spAutoFit/>
          </a:bodyPr>
          <a:lstStyle/>
          <a:p>
            <a:pPr algn="ctr">
              <a:lnSpc>
                <a:spcPct val="150000"/>
              </a:lnSpc>
            </a:pPr>
            <a:r>
              <a:rPr lang="tr-TR" b="1" dirty="0" smtClean="0">
                <a:solidFill>
                  <a:srgbClr val="FFC000"/>
                </a:solidFill>
              </a:rPr>
              <a:t>ÇOK İYİ BİR RESTORASYON ÇALIŞMASININ YAPILDIĞINI DÜŞÜNDÜĞÜMÜZ BU KÖYDE EVLERİN DUVARLARINDA HİKAYELERİ DE OKUNUYOR…</a:t>
            </a:r>
          </a:p>
        </p:txBody>
      </p:sp>
    </p:spTree>
    <p:extLst>
      <p:ext uri="{BB962C8B-B14F-4D97-AF65-F5344CB8AC3E}">
        <p14:creationId xmlns:p14="http://schemas.microsoft.com/office/powerpoint/2010/main" val="4247438475"/>
      </p:ext>
    </p:extLst>
  </p:cSld>
  <p:clrMapOvr>
    <a:masterClrMapping/>
  </p:clrMapOvr>
  <p:transition spd="slow">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8" name="Başlık 1"/>
          <p:cNvSpPr>
            <a:spLocks noGrp="1"/>
          </p:cNvSpPr>
          <p:nvPr>
            <p:ph type="title"/>
          </p:nvPr>
        </p:nvSpPr>
        <p:spPr>
          <a:xfrm>
            <a:off x="0" y="0"/>
            <a:ext cx="9144000" cy="938587"/>
          </a:xfrm>
        </p:spPr>
        <p:txBody>
          <a:bodyPr>
            <a:normAutofit/>
          </a:bodyPr>
          <a:lstStyle/>
          <a:p>
            <a:r>
              <a:rPr lang="tr-TR" sz="2800" dirty="0" smtClean="0">
                <a:solidFill>
                  <a:schemeClr val="accent1">
                    <a:lumMod val="40000"/>
                    <a:lumOff val="60000"/>
                  </a:schemeClr>
                </a:solidFill>
                <a:latin typeface="Arial Black" pitchFamily="34" charset="0"/>
              </a:rPr>
              <a:t>SELANİK</a:t>
            </a:r>
            <a:endParaRPr lang="tr-TR" sz="2800" dirty="0">
              <a:solidFill>
                <a:schemeClr val="accent1">
                  <a:lumMod val="40000"/>
                  <a:lumOff val="60000"/>
                </a:schemeClr>
              </a:solidFill>
            </a:endParaRP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4" name="Metin kutusu 3"/>
          <p:cNvSpPr txBox="1"/>
          <p:nvPr/>
        </p:nvSpPr>
        <p:spPr>
          <a:xfrm>
            <a:off x="2182564" y="6202375"/>
            <a:ext cx="4778872" cy="369332"/>
          </a:xfrm>
          <a:prstGeom prst="rect">
            <a:avLst/>
          </a:prstGeom>
          <a:noFill/>
        </p:spPr>
        <p:txBody>
          <a:bodyPr wrap="none" rtlCol="0">
            <a:spAutoFit/>
          </a:bodyPr>
          <a:lstStyle/>
          <a:p>
            <a:r>
              <a:rPr lang="tr-TR" b="1" dirty="0" smtClean="0">
                <a:solidFill>
                  <a:srgbClr val="FFC000"/>
                </a:solidFill>
              </a:rPr>
              <a:t>ATAMIZIN EVİNİ ZİYARET ETMEDEN GEÇEMEDİK.</a:t>
            </a:r>
            <a:endParaRPr lang="tr-TR" b="1" dirty="0">
              <a:solidFill>
                <a:srgbClr val="FFC000"/>
              </a:solidFill>
            </a:endParaRPr>
          </a:p>
        </p:txBody>
      </p:sp>
    </p:spTree>
    <p:extLst>
      <p:ext uri="{BB962C8B-B14F-4D97-AF65-F5344CB8AC3E}">
        <p14:creationId xmlns:p14="http://schemas.microsoft.com/office/powerpoint/2010/main" val="288300098"/>
      </p:ext>
    </p:extLst>
  </p:cSld>
  <p:clrMapOvr>
    <a:masterClrMapping/>
  </p:clrMapOvr>
  <p:transition spd="slow">
    <p:push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8" name="Başlık 1"/>
          <p:cNvSpPr>
            <a:spLocks noGrp="1"/>
          </p:cNvSpPr>
          <p:nvPr>
            <p:ph type="title"/>
          </p:nvPr>
        </p:nvSpPr>
        <p:spPr>
          <a:xfrm>
            <a:off x="0" y="1"/>
            <a:ext cx="9144000" cy="620688"/>
          </a:xfrm>
        </p:spPr>
        <p:txBody>
          <a:bodyPr>
            <a:normAutofit/>
          </a:bodyPr>
          <a:lstStyle/>
          <a:p>
            <a:r>
              <a:rPr lang="tr-TR" sz="2800" dirty="0" smtClean="0">
                <a:solidFill>
                  <a:schemeClr val="accent1">
                    <a:lumMod val="40000"/>
                    <a:lumOff val="60000"/>
                  </a:schemeClr>
                </a:solidFill>
                <a:latin typeface="Arial Black" pitchFamily="34" charset="0"/>
              </a:rPr>
              <a:t>SELANİK</a:t>
            </a:r>
            <a:endParaRPr lang="tr-TR" sz="2800" dirty="0">
              <a:solidFill>
                <a:schemeClr val="accent1">
                  <a:lumMod val="40000"/>
                  <a:lumOff val="6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8680"/>
            <a:ext cx="9144000" cy="5143500"/>
          </a:xfrm>
          <a:prstGeom prst="rect">
            <a:avLst/>
          </a:prstGeom>
        </p:spPr>
      </p:pic>
      <p:sp>
        <p:nvSpPr>
          <p:cNvPr id="5" name="Metin kutusu 4"/>
          <p:cNvSpPr txBox="1"/>
          <p:nvPr/>
        </p:nvSpPr>
        <p:spPr>
          <a:xfrm>
            <a:off x="-25866" y="5692180"/>
            <a:ext cx="9169865" cy="1200329"/>
          </a:xfrm>
          <a:prstGeom prst="rect">
            <a:avLst/>
          </a:prstGeom>
          <a:noFill/>
        </p:spPr>
        <p:txBody>
          <a:bodyPr wrap="square" rtlCol="0">
            <a:spAutoFit/>
          </a:bodyPr>
          <a:lstStyle/>
          <a:p>
            <a:pPr marL="285750" indent="-285750">
              <a:buFont typeface="Arial" pitchFamily="34" charset="0"/>
              <a:buChar char="•"/>
            </a:pPr>
            <a:r>
              <a:rPr lang="tr-TR" b="1" dirty="0">
                <a:solidFill>
                  <a:srgbClr val="FFC000"/>
                </a:solidFill>
              </a:rPr>
              <a:t>ERKEN HRİSTİYANLIK DÖNEMİNE AİT RÖLYEFLERİYLE </a:t>
            </a:r>
            <a:r>
              <a:rPr lang="tr-TR" b="1" dirty="0" smtClean="0">
                <a:solidFill>
                  <a:srgbClr val="FFC000"/>
                </a:solidFill>
              </a:rPr>
              <a:t>BİLİNEN, </a:t>
            </a:r>
            <a:r>
              <a:rPr lang="tr-TR" b="1" dirty="0">
                <a:solidFill>
                  <a:srgbClr val="FFC000"/>
                </a:solidFill>
              </a:rPr>
              <a:t>GALERIUS </a:t>
            </a:r>
            <a:r>
              <a:rPr lang="tr-TR" b="1" dirty="0" smtClean="0">
                <a:solidFill>
                  <a:srgbClr val="FFC000"/>
                </a:solidFill>
              </a:rPr>
              <a:t>KEMERLERİ</a:t>
            </a:r>
          </a:p>
          <a:p>
            <a:pPr marL="285750" indent="-285750">
              <a:buFont typeface="Arial" pitchFamily="34" charset="0"/>
              <a:buChar char="•"/>
            </a:pPr>
            <a:r>
              <a:rPr lang="tr-TR" b="1" dirty="0" smtClean="0">
                <a:solidFill>
                  <a:srgbClr val="FFC000"/>
                </a:solidFill>
              </a:rPr>
              <a:t>MİMAR SİNAN TARAFINDAN İNŞA EDİLEN , BEYAZ KALE</a:t>
            </a:r>
          </a:p>
          <a:p>
            <a:pPr marL="285750" indent="-285750">
              <a:buFont typeface="Arial" pitchFamily="34" charset="0"/>
              <a:buChar char="•"/>
            </a:pPr>
            <a:r>
              <a:rPr lang="tr-TR" b="1" dirty="0" smtClean="0">
                <a:solidFill>
                  <a:srgbClr val="FFC000"/>
                </a:solidFill>
              </a:rPr>
              <a:t>ROMA İMPARATORLUĞU ZAMANINDA YAPILIP ÖNCE KİLİSEYE, ARDINDAN CAMİYE ÇEVRİLEN UNESCO KORUMASI ALTINDAKİ, ROTUNDA</a:t>
            </a:r>
            <a:endParaRPr lang="tr-TR" b="1" dirty="0">
              <a:solidFill>
                <a:srgbClr val="FFC000"/>
              </a:solidFill>
            </a:endParaRPr>
          </a:p>
        </p:txBody>
      </p:sp>
    </p:spTree>
    <p:extLst>
      <p:ext uri="{BB962C8B-B14F-4D97-AF65-F5344CB8AC3E}">
        <p14:creationId xmlns:p14="http://schemas.microsoft.com/office/powerpoint/2010/main" val="15672832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9166"/>
            <a:ext cx="9144000" cy="5143500"/>
          </a:xfrm>
          <a:prstGeom prst="rect">
            <a:avLst/>
          </a:prstGeom>
        </p:spPr>
      </p:pic>
      <p:sp>
        <p:nvSpPr>
          <p:cNvPr id="7" name="Metin kutusu 6"/>
          <p:cNvSpPr txBox="1"/>
          <p:nvPr/>
        </p:nvSpPr>
        <p:spPr>
          <a:xfrm>
            <a:off x="-8740" y="5186530"/>
            <a:ext cx="9144000" cy="1477328"/>
          </a:xfrm>
          <a:prstGeom prst="rect">
            <a:avLst/>
          </a:prstGeom>
          <a:noFill/>
        </p:spPr>
        <p:txBody>
          <a:bodyPr wrap="square" rtlCol="0">
            <a:spAutoFit/>
          </a:bodyPr>
          <a:lstStyle/>
          <a:p>
            <a:pPr algn="ctr"/>
            <a:r>
              <a:rPr lang="tr-TR" b="1" dirty="0" smtClean="0">
                <a:solidFill>
                  <a:srgbClr val="FFC000"/>
                </a:solidFill>
              </a:rPr>
              <a:t>PİTAGORİON, ÜNLÜ MATEMATİKÇİ PİSAGOR'UN DOĞUM YERİ .</a:t>
            </a:r>
          </a:p>
          <a:p>
            <a:pPr algn="ctr"/>
            <a:r>
              <a:rPr lang="tr-TR" b="1" dirty="0" smtClean="0">
                <a:solidFill>
                  <a:srgbClr val="FFC000"/>
                </a:solidFill>
              </a:rPr>
              <a:t>KIYI BOYUNCA DİZİLEN CAFE VE TAVERNALARI VE MERMER KAPLI SOKAKLARI İLE HER TÜRLÜ ALIŞVERİŞ İMKANINA SAHİP OLDUKÇA TURİSTİK BİR KASABA. </a:t>
            </a:r>
          </a:p>
          <a:p>
            <a:pPr algn="ctr"/>
            <a:r>
              <a:rPr lang="tr-TR" b="1" dirty="0" smtClean="0">
                <a:solidFill>
                  <a:srgbClr val="FFC000"/>
                </a:solidFill>
              </a:rPr>
              <a:t>LİMANDA, PİTAGORİON’UN HEYKELİNİ ZİYARET ETTİKTEN SONRA KIYIDAKİ MODERN SANAT MÜZESİNDE O ANKİ İLGİNÇ SERGİLERİ DE GEZEBİLİYORSUNUZ.</a:t>
            </a:r>
            <a:endParaRPr lang="tr-TR" b="1" dirty="0">
              <a:solidFill>
                <a:srgbClr val="FFC000"/>
              </a:solidFill>
            </a:endParaRPr>
          </a:p>
        </p:txBody>
      </p:sp>
    </p:spTree>
    <p:extLst>
      <p:ext uri="{BB962C8B-B14F-4D97-AF65-F5344CB8AC3E}">
        <p14:creationId xmlns:p14="http://schemas.microsoft.com/office/powerpoint/2010/main" val="29112746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7887" y="221417"/>
            <a:ext cx="9144000" cy="864096"/>
          </a:xfrm>
        </p:spPr>
        <p:txBody>
          <a:bodyPr>
            <a:normAutofit/>
          </a:bodyPr>
          <a:lstStyle/>
          <a:p>
            <a:r>
              <a:rPr lang="tr-TR" sz="2800" dirty="0">
                <a:solidFill>
                  <a:schemeClr val="accent1">
                    <a:lumMod val="20000"/>
                    <a:lumOff val="80000"/>
                  </a:schemeClr>
                </a:solidFill>
                <a:latin typeface="Arial Black" pitchFamily="34" charset="0"/>
              </a:rPr>
              <a:t>OURANOPOLI </a:t>
            </a:r>
            <a:r>
              <a:rPr lang="tr-TR" sz="2800" dirty="0" smtClean="0">
                <a:solidFill>
                  <a:schemeClr val="accent1">
                    <a:lumMod val="20000"/>
                    <a:lumOff val="80000"/>
                  </a:schemeClr>
                </a:solidFill>
                <a:latin typeface="Arial Black" pitchFamily="34" charset="0"/>
              </a:rPr>
              <a:t>LİMANI ve AMMOULIANI ADASI</a:t>
            </a:r>
            <a:endParaRPr lang="tr-TR" sz="2800" dirty="0">
              <a:solidFill>
                <a:schemeClr val="accent1">
                  <a:lumMod val="20000"/>
                  <a:lumOff val="80000"/>
                </a:schemeClr>
              </a:solidFill>
            </a:endParaRPr>
          </a:p>
        </p:txBody>
      </p:sp>
      <p:sp>
        <p:nvSpPr>
          <p:cNvPr id="9" name="Metin kutusu 8"/>
          <p:cNvSpPr txBox="1"/>
          <p:nvPr/>
        </p:nvSpPr>
        <p:spPr>
          <a:xfrm>
            <a:off x="13142" y="-1"/>
            <a:ext cx="9144000" cy="507831"/>
          </a:xfrm>
          <a:prstGeom prst="rect">
            <a:avLst/>
          </a:prstGeom>
          <a:noFill/>
        </p:spPr>
        <p:txBody>
          <a:bodyPr wrap="square" rtlCol="0">
            <a:spAutoFit/>
          </a:bodyPr>
          <a:lstStyle/>
          <a:p>
            <a:pPr algn="ctr">
              <a:lnSpc>
                <a:spcPct val="150000"/>
              </a:lnSpc>
            </a:pPr>
            <a:r>
              <a:rPr lang="tr-TR" b="1" dirty="0" smtClean="0">
                <a:solidFill>
                  <a:srgbClr val="FFC000"/>
                </a:solidFill>
              </a:rPr>
              <a:t>SINTHONIA YARIMADASI’NDAN AYRILIP AKTI YARIMADASININ KUZEY BATISINA GİTTİK…</a:t>
            </a:r>
          </a:p>
        </p:txBody>
      </p:sp>
      <p:pic>
        <p:nvPicPr>
          <p:cNvPr id="10" name="Resim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934" y="852810"/>
            <a:ext cx="8316416" cy="4677984"/>
          </a:xfrm>
          <a:prstGeom prst="rect">
            <a:avLst/>
          </a:prstGeom>
        </p:spPr>
      </p:pic>
      <p:sp>
        <p:nvSpPr>
          <p:cNvPr id="6" name="Metin kutusu 5"/>
          <p:cNvSpPr txBox="1"/>
          <p:nvPr/>
        </p:nvSpPr>
        <p:spPr>
          <a:xfrm>
            <a:off x="5451261" y="3429000"/>
            <a:ext cx="3707904" cy="923330"/>
          </a:xfrm>
          <a:prstGeom prst="rect">
            <a:avLst/>
          </a:prstGeom>
          <a:noFill/>
        </p:spPr>
        <p:txBody>
          <a:bodyPr wrap="square" rtlCol="0">
            <a:spAutoFit/>
          </a:bodyPr>
          <a:lstStyle/>
          <a:p>
            <a:r>
              <a:rPr lang="tr-TR" b="1" dirty="0" smtClean="0">
                <a:solidFill>
                  <a:srgbClr val="002060"/>
                </a:solidFill>
              </a:rPr>
              <a:t>40°20’.2N – 23°55’.3E</a:t>
            </a:r>
          </a:p>
          <a:p>
            <a:r>
              <a:rPr lang="tr-TR" b="1" dirty="0" smtClean="0">
                <a:solidFill>
                  <a:srgbClr val="002060"/>
                </a:solidFill>
              </a:rPr>
              <a:t>10 Temmuz – 11 Temmuz 2015</a:t>
            </a:r>
          </a:p>
          <a:p>
            <a:endParaRPr lang="tr-TR" b="1" dirty="0" smtClean="0">
              <a:solidFill>
                <a:srgbClr val="002060"/>
              </a:solidFill>
            </a:endParaRPr>
          </a:p>
        </p:txBody>
      </p:sp>
      <p:sp>
        <p:nvSpPr>
          <p:cNvPr id="11" name="Metin kutusu 10"/>
          <p:cNvSpPr txBox="1"/>
          <p:nvPr/>
        </p:nvSpPr>
        <p:spPr>
          <a:xfrm>
            <a:off x="89756" y="5515305"/>
            <a:ext cx="8964488" cy="1200329"/>
          </a:xfrm>
          <a:prstGeom prst="rect">
            <a:avLst/>
          </a:prstGeom>
          <a:noFill/>
        </p:spPr>
        <p:txBody>
          <a:bodyPr wrap="square" rtlCol="0">
            <a:spAutoFit/>
          </a:bodyPr>
          <a:lstStyle/>
          <a:p>
            <a:pPr algn="ctr"/>
            <a:r>
              <a:rPr lang="tr-TR" b="1" dirty="0" smtClean="0">
                <a:solidFill>
                  <a:srgbClr val="FFC000"/>
                </a:solidFill>
              </a:rPr>
              <a:t>ÇOK KÜÇÜK LİMANI OLAN AMMOULIANI ADASINDA ALARGADA KALMAKTAN BAŞKA ÇARE YOK. 3 MİL ÖTEDEKİ OURANOPOLI LİMANI İSE YARIMADADAKİ MANASTIRLARA DENİZDEN ULAŞILABİLECEK TEK YER…BURASI OLDUKÇA DİNİ NİTELİKLER TAŞIYAN BİR KASABA. HER YERDE DİNİ OBJELER VE ATHOS DAĞINDAKİ MANASTIRLARI ANLATAN KİTAPLAR VAR. </a:t>
            </a:r>
          </a:p>
        </p:txBody>
      </p:sp>
    </p:spTree>
    <p:extLst>
      <p:ext uri="{BB962C8B-B14F-4D97-AF65-F5344CB8AC3E}">
        <p14:creationId xmlns:p14="http://schemas.microsoft.com/office/powerpoint/2010/main" val="9121517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611560" y="404664"/>
            <a:ext cx="8208912" cy="692696"/>
          </a:xfrm>
        </p:spPr>
        <p:txBody>
          <a:bodyPr>
            <a:normAutofit fontScale="90000"/>
          </a:bodyPr>
          <a:lstStyle/>
          <a:p>
            <a:r>
              <a:rPr lang="tr-TR" sz="2800" b="1" dirty="0" smtClean="0">
                <a:solidFill>
                  <a:schemeClr val="accent1">
                    <a:lumMod val="20000"/>
                    <a:lumOff val="80000"/>
                  </a:schemeClr>
                </a:solidFill>
                <a:latin typeface="Arial Black" pitchFamily="34" charset="0"/>
              </a:rPr>
              <a:t>AKTİ YARIMADASI</a:t>
            </a:r>
            <a:r>
              <a:rPr lang="tr-TR" sz="2800" dirty="0" smtClean="0">
                <a:solidFill>
                  <a:schemeClr val="accent1">
                    <a:lumMod val="20000"/>
                    <a:lumOff val="80000"/>
                  </a:schemeClr>
                </a:solidFill>
                <a:latin typeface="Arial Black" pitchFamily="34" charset="0"/>
              </a:rPr>
              <a:t/>
            </a:r>
            <a:br>
              <a:rPr lang="tr-TR" sz="2800" dirty="0" smtClean="0">
                <a:solidFill>
                  <a:schemeClr val="accent1">
                    <a:lumMod val="20000"/>
                    <a:lumOff val="80000"/>
                  </a:schemeClr>
                </a:solidFill>
                <a:latin typeface="Arial Black" pitchFamily="34" charset="0"/>
              </a:rPr>
            </a:br>
            <a:endParaRPr lang="tr-TR" sz="2800" dirty="0">
              <a:solidFill>
                <a:schemeClr val="accent1">
                  <a:lumMod val="20000"/>
                  <a:lumOff val="80000"/>
                </a:schemeClr>
              </a:solidFill>
            </a:endParaRPr>
          </a:p>
        </p:txBody>
      </p:sp>
      <p:pic>
        <p:nvPicPr>
          <p:cNvPr id="5" name="Filmim-atho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 y="836711"/>
            <a:ext cx="9144001" cy="5139895"/>
          </a:xfrm>
        </p:spPr>
      </p:pic>
    </p:spTree>
    <p:extLst>
      <p:ext uri="{BB962C8B-B14F-4D97-AF65-F5344CB8AC3E}">
        <p14:creationId xmlns:p14="http://schemas.microsoft.com/office/powerpoint/2010/main" val="2224905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88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2" name="Başlık 1"/>
          <p:cNvSpPr>
            <a:spLocks noGrp="1"/>
          </p:cNvSpPr>
          <p:nvPr>
            <p:ph type="title"/>
          </p:nvPr>
        </p:nvSpPr>
        <p:spPr>
          <a:xfrm>
            <a:off x="2475177" y="494993"/>
            <a:ext cx="4253645" cy="638592"/>
          </a:xfrm>
        </p:spPr>
        <p:txBody>
          <a:bodyPr>
            <a:normAutofit fontScale="90000"/>
          </a:bodyPr>
          <a:lstStyle/>
          <a:p>
            <a:r>
              <a:rPr lang="tr-TR" sz="2800" dirty="0" smtClean="0">
                <a:solidFill>
                  <a:schemeClr val="accent1">
                    <a:lumMod val="20000"/>
                    <a:lumOff val="80000"/>
                  </a:schemeClr>
                </a:solidFill>
                <a:latin typeface="Arial Black" pitchFamily="34" charset="0"/>
              </a:rPr>
              <a:t>PORTO KOUFO KOYU </a:t>
            </a:r>
            <a:br>
              <a:rPr lang="tr-TR" sz="2800" dirty="0" smtClean="0">
                <a:solidFill>
                  <a:schemeClr val="accent1">
                    <a:lumMod val="20000"/>
                    <a:lumOff val="80000"/>
                  </a:schemeClr>
                </a:solidFill>
                <a:latin typeface="Arial Black" pitchFamily="34" charset="0"/>
              </a:rPr>
            </a:br>
            <a:endParaRPr lang="tr-TR" sz="2800" dirty="0">
              <a:solidFill>
                <a:schemeClr val="accent1">
                  <a:lumMod val="20000"/>
                  <a:lumOff val="80000"/>
                </a:schemeClr>
              </a:solidFill>
            </a:endParaRPr>
          </a:p>
        </p:txBody>
      </p:sp>
      <p:sp>
        <p:nvSpPr>
          <p:cNvPr id="6" name="Metin kutusu 5"/>
          <p:cNvSpPr txBox="1"/>
          <p:nvPr/>
        </p:nvSpPr>
        <p:spPr>
          <a:xfrm>
            <a:off x="0" y="4797152"/>
            <a:ext cx="3240360" cy="923330"/>
          </a:xfrm>
          <a:prstGeom prst="rect">
            <a:avLst/>
          </a:prstGeom>
          <a:noFill/>
        </p:spPr>
        <p:txBody>
          <a:bodyPr wrap="square" rtlCol="0">
            <a:spAutoFit/>
          </a:bodyPr>
          <a:lstStyle/>
          <a:p>
            <a:r>
              <a:rPr lang="tr-TR" b="1" dirty="0" smtClean="0">
                <a:solidFill>
                  <a:schemeClr val="bg1"/>
                </a:solidFill>
              </a:rPr>
              <a:t>39°57’.51N – 23°54’.81E</a:t>
            </a:r>
          </a:p>
          <a:p>
            <a:r>
              <a:rPr lang="tr-TR" b="1" dirty="0" smtClean="0">
                <a:solidFill>
                  <a:schemeClr val="bg1"/>
                </a:solidFill>
              </a:rPr>
              <a:t>11 Temmuz – 13 Temmuz 2015</a:t>
            </a:r>
          </a:p>
          <a:p>
            <a:endParaRPr lang="tr-TR" b="1" dirty="0" smtClean="0">
              <a:solidFill>
                <a:schemeClr val="bg1"/>
              </a:solidFill>
            </a:endParaRPr>
          </a:p>
        </p:txBody>
      </p:sp>
      <p:sp>
        <p:nvSpPr>
          <p:cNvPr id="9" name="Metin kutusu 8"/>
          <p:cNvSpPr txBox="1"/>
          <p:nvPr/>
        </p:nvSpPr>
        <p:spPr>
          <a:xfrm>
            <a:off x="0" y="-66080"/>
            <a:ext cx="9203999" cy="880369"/>
          </a:xfrm>
          <a:prstGeom prst="rect">
            <a:avLst/>
          </a:prstGeom>
          <a:noFill/>
        </p:spPr>
        <p:txBody>
          <a:bodyPr wrap="square" rtlCol="0">
            <a:spAutoFit/>
          </a:bodyPr>
          <a:lstStyle/>
          <a:p>
            <a:pPr>
              <a:lnSpc>
                <a:spcPct val="150000"/>
              </a:lnSpc>
            </a:pPr>
            <a:r>
              <a:rPr lang="tr-TR" b="1" dirty="0" smtClean="0">
                <a:solidFill>
                  <a:srgbClr val="FFC000"/>
                </a:solidFill>
              </a:rPr>
              <a:t>HALKIDIKI YARIMADASINDAKİ SON DURAĞIMIZ , SINTONIA YARIMADASININ GÜNEY BATISINDAKİ….</a:t>
            </a:r>
          </a:p>
        </p:txBody>
      </p:sp>
      <p:sp>
        <p:nvSpPr>
          <p:cNvPr id="10" name="Metin kutusu 9"/>
          <p:cNvSpPr txBox="1"/>
          <p:nvPr/>
        </p:nvSpPr>
        <p:spPr>
          <a:xfrm>
            <a:off x="1" y="6000749"/>
            <a:ext cx="9203998" cy="923330"/>
          </a:xfrm>
          <a:prstGeom prst="rect">
            <a:avLst/>
          </a:prstGeom>
          <a:noFill/>
        </p:spPr>
        <p:txBody>
          <a:bodyPr wrap="square" rtlCol="0">
            <a:spAutoFit/>
          </a:bodyPr>
          <a:lstStyle/>
          <a:p>
            <a:pPr algn="ctr">
              <a:lnSpc>
                <a:spcPct val="150000"/>
              </a:lnSpc>
            </a:pPr>
            <a:r>
              <a:rPr lang="tr-TR" b="1" dirty="0" smtClean="0">
                <a:solidFill>
                  <a:srgbClr val="FFC000"/>
                </a:solidFill>
              </a:rPr>
              <a:t>HER HAVAYA KAPALI OLAN KOY, YUNANİSTAN’DAKİ EN GENİŞ VE GÜVENLİ DOĞAL LİMANLARDAN BİRİSİ…</a:t>
            </a:r>
          </a:p>
        </p:txBody>
      </p:sp>
      <p:pic>
        <p:nvPicPr>
          <p:cNvPr id="5122" name="Picture 2" descr="C:\Program Files\Microsoft Office\MEDIA\OFFICE14\Bullets\BD15056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3325" y="6537325"/>
            <a:ext cx="142875"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27685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4984" y="2655354"/>
            <a:ext cx="6616293" cy="4202646"/>
          </a:xfr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88640"/>
            <a:ext cx="4536504" cy="4271161"/>
          </a:xfrm>
          <a:prstGeom prst="rect">
            <a:avLst/>
          </a:prstGeom>
        </p:spPr>
      </p:pic>
      <p:sp>
        <p:nvSpPr>
          <p:cNvPr id="2" name="Başlık 1"/>
          <p:cNvSpPr>
            <a:spLocks noGrp="1"/>
          </p:cNvSpPr>
          <p:nvPr>
            <p:ph type="title"/>
          </p:nvPr>
        </p:nvSpPr>
        <p:spPr>
          <a:xfrm>
            <a:off x="5004048" y="1052736"/>
            <a:ext cx="3923928" cy="1152128"/>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KUZEY SPORADESLER</a:t>
            </a:r>
            <a:r>
              <a:rPr lang="tr-TR" sz="2800" dirty="0" smtClean="0">
                <a:solidFill>
                  <a:schemeClr val="accent1">
                    <a:lumMod val="20000"/>
                    <a:lumOff val="80000"/>
                  </a:schemeClr>
                </a:solidFill>
                <a:latin typeface="Arial Black" pitchFamily="34" charset="0"/>
              </a:rPr>
              <a:t/>
            </a:r>
            <a:br>
              <a:rPr lang="tr-TR" sz="2800" dirty="0" smtClean="0">
                <a:solidFill>
                  <a:schemeClr val="accent1">
                    <a:lumMod val="20000"/>
                    <a:lumOff val="80000"/>
                  </a:schemeClr>
                </a:solidFill>
                <a:latin typeface="Arial Black" pitchFamily="34" charset="0"/>
              </a:rPr>
            </a:br>
            <a:r>
              <a:rPr lang="tr-TR" sz="2800" dirty="0" smtClean="0">
                <a:solidFill>
                  <a:schemeClr val="accent1">
                    <a:lumMod val="20000"/>
                    <a:lumOff val="80000"/>
                  </a:schemeClr>
                </a:solidFill>
                <a:latin typeface="Arial Black" pitchFamily="34" charset="0"/>
              </a:rPr>
              <a:t/>
            </a:r>
            <a:br>
              <a:rPr lang="tr-TR" sz="2800" dirty="0" smtClean="0">
                <a:solidFill>
                  <a:schemeClr val="accent1">
                    <a:lumMod val="20000"/>
                    <a:lumOff val="80000"/>
                  </a:schemeClr>
                </a:solidFill>
                <a:latin typeface="Arial Black" pitchFamily="34" charset="0"/>
              </a:rPr>
            </a:br>
            <a:endParaRPr lang="tr-TR" sz="2800" dirty="0">
              <a:solidFill>
                <a:schemeClr val="accent1">
                  <a:lumMod val="20000"/>
                  <a:lumOff val="80000"/>
                </a:schemeClr>
              </a:solidFill>
            </a:endParaRPr>
          </a:p>
        </p:txBody>
      </p:sp>
      <p:sp>
        <p:nvSpPr>
          <p:cNvPr id="5" name="Metin kutusu 4"/>
          <p:cNvSpPr txBox="1"/>
          <p:nvPr/>
        </p:nvSpPr>
        <p:spPr>
          <a:xfrm>
            <a:off x="195148" y="4469859"/>
            <a:ext cx="2360628" cy="2723823"/>
          </a:xfrm>
          <a:prstGeom prst="rect">
            <a:avLst/>
          </a:prstGeom>
          <a:noFill/>
        </p:spPr>
        <p:txBody>
          <a:bodyPr wrap="square" rtlCol="0">
            <a:spAutoFit/>
          </a:bodyPr>
          <a:lstStyle/>
          <a:p>
            <a:pPr marL="285750" indent="-285750">
              <a:lnSpc>
                <a:spcPct val="200000"/>
              </a:lnSpc>
              <a:buFont typeface="Arial" pitchFamily="34" charset="0"/>
              <a:buChar char="•"/>
            </a:pPr>
            <a:r>
              <a:rPr lang="tr-TR" b="1" dirty="0" smtClean="0">
                <a:solidFill>
                  <a:srgbClr val="FFC000"/>
                </a:solidFill>
              </a:rPr>
              <a:t>PELAGOS ADASI</a:t>
            </a:r>
          </a:p>
          <a:p>
            <a:pPr marL="285750" indent="-285750">
              <a:lnSpc>
                <a:spcPct val="200000"/>
              </a:lnSpc>
              <a:buFont typeface="Arial" pitchFamily="34" charset="0"/>
              <a:buChar char="•"/>
            </a:pPr>
            <a:r>
              <a:rPr lang="tr-TR" b="1" dirty="0">
                <a:solidFill>
                  <a:srgbClr val="FFC000"/>
                </a:solidFill>
              </a:rPr>
              <a:t>ALONNISOS ADASI</a:t>
            </a:r>
          </a:p>
          <a:p>
            <a:pPr marL="285750" indent="-285750">
              <a:lnSpc>
                <a:spcPct val="200000"/>
              </a:lnSpc>
              <a:buFont typeface="Arial" pitchFamily="34" charset="0"/>
              <a:buChar char="•"/>
            </a:pPr>
            <a:r>
              <a:rPr lang="tr-TR" b="1" dirty="0">
                <a:solidFill>
                  <a:srgbClr val="FFC000"/>
                </a:solidFill>
              </a:rPr>
              <a:t>SKOPELOS ADASI</a:t>
            </a:r>
          </a:p>
          <a:p>
            <a:pPr marL="285750" indent="-285750">
              <a:lnSpc>
                <a:spcPct val="200000"/>
              </a:lnSpc>
              <a:buFont typeface="Arial" pitchFamily="34" charset="0"/>
              <a:buChar char="•"/>
            </a:pPr>
            <a:r>
              <a:rPr lang="tr-TR" b="1" dirty="0">
                <a:solidFill>
                  <a:srgbClr val="FFC000"/>
                </a:solidFill>
              </a:rPr>
              <a:t>SKIATHOS ADASI</a:t>
            </a:r>
          </a:p>
          <a:p>
            <a:pPr>
              <a:lnSpc>
                <a:spcPct val="150000"/>
              </a:lnSpc>
            </a:pPr>
            <a:endParaRPr lang="tr-TR" b="1" dirty="0">
              <a:solidFill>
                <a:prstClr val="white"/>
              </a:solidFill>
            </a:endParaRPr>
          </a:p>
        </p:txBody>
      </p:sp>
    </p:spTree>
    <p:extLst>
      <p:ext uri="{BB962C8B-B14F-4D97-AF65-F5344CB8AC3E}">
        <p14:creationId xmlns:p14="http://schemas.microsoft.com/office/powerpoint/2010/main" val="1175283411"/>
      </p:ext>
    </p:extLst>
  </p:cSld>
  <p:clrMapOvr>
    <a:masterClrMapping/>
  </p:clrMapOvr>
  <p:transition spd="slow">
    <p:wheel spokes="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2746" y="7996"/>
            <a:ext cx="2938875" cy="2145379"/>
          </a:xfrm>
          <a:prstGeom prst="rect">
            <a:avLst/>
          </a:prstGeom>
        </p:spPr>
      </p:pic>
      <p:sp>
        <p:nvSpPr>
          <p:cNvPr id="2" name="Başlık 1"/>
          <p:cNvSpPr>
            <a:spLocks noGrp="1"/>
          </p:cNvSpPr>
          <p:nvPr>
            <p:ph type="title"/>
          </p:nvPr>
        </p:nvSpPr>
        <p:spPr>
          <a:xfrm>
            <a:off x="2949082" y="692697"/>
            <a:ext cx="3639142" cy="1224136"/>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PELAGOS </a:t>
            </a:r>
            <a:br>
              <a:rPr lang="tr-TR" sz="2800" b="1" dirty="0" smtClean="0">
                <a:solidFill>
                  <a:schemeClr val="accent1">
                    <a:lumMod val="20000"/>
                    <a:lumOff val="80000"/>
                  </a:schemeClr>
                </a:solidFill>
                <a:latin typeface="Arial Black" pitchFamily="34" charset="0"/>
              </a:rPr>
            </a:br>
            <a:r>
              <a:rPr lang="tr-TR" sz="2800" b="1" dirty="0" smtClean="0">
                <a:solidFill>
                  <a:schemeClr val="accent1">
                    <a:lumMod val="20000"/>
                    <a:lumOff val="80000"/>
                  </a:schemeClr>
                </a:solidFill>
                <a:latin typeface="Arial Black" pitchFamily="34" charset="0"/>
              </a:rPr>
              <a:t>ADASI</a:t>
            </a:r>
            <a:endParaRPr lang="tr-TR" sz="2800" dirty="0">
              <a:solidFill>
                <a:schemeClr val="accent1">
                  <a:lumMod val="20000"/>
                  <a:lumOff val="80000"/>
                </a:schemeClr>
              </a:solidFill>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53" y="7996"/>
            <a:ext cx="3194395" cy="2964251"/>
          </a:xfrm>
          <a:prstGeom prst="rect">
            <a:avLst/>
          </a:prstGeom>
        </p:spPr>
      </p:pic>
      <p:sp>
        <p:nvSpPr>
          <p:cNvPr id="10" name="Metin kutusu 9"/>
          <p:cNvSpPr txBox="1"/>
          <p:nvPr/>
        </p:nvSpPr>
        <p:spPr>
          <a:xfrm>
            <a:off x="3237114" y="2048917"/>
            <a:ext cx="3240360" cy="923330"/>
          </a:xfrm>
          <a:prstGeom prst="rect">
            <a:avLst/>
          </a:prstGeom>
          <a:noFill/>
        </p:spPr>
        <p:txBody>
          <a:bodyPr wrap="square" rtlCol="0">
            <a:spAutoFit/>
          </a:bodyPr>
          <a:lstStyle/>
          <a:p>
            <a:pPr algn="ctr"/>
            <a:r>
              <a:rPr lang="tr-TR" b="1" dirty="0" smtClean="0">
                <a:solidFill>
                  <a:prstClr val="white"/>
                </a:solidFill>
              </a:rPr>
              <a:t>39°22’.2N – 24°05’.14E</a:t>
            </a:r>
          </a:p>
          <a:p>
            <a:pPr algn="ctr"/>
            <a:r>
              <a:rPr lang="tr-TR" b="1" dirty="0" smtClean="0">
                <a:solidFill>
                  <a:prstClr val="white"/>
                </a:solidFill>
              </a:rPr>
              <a:t>13 Temmuz – 16 Temmuz 2015</a:t>
            </a:r>
          </a:p>
          <a:p>
            <a:endParaRPr lang="tr-TR" b="1" dirty="0" smtClean="0">
              <a:solidFill>
                <a:prstClr val="white"/>
              </a:solidFill>
            </a:endParaRPr>
          </a:p>
        </p:txBody>
      </p:sp>
      <p:sp>
        <p:nvSpPr>
          <p:cNvPr id="11" name="Metin kutusu 10"/>
          <p:cNvSpPr txBox="1"/>
          <p:nvPr/>
        </p:nvSpPr>
        <p:spPr>
          <a:xfrm>
            <a:off x="-2379" y="2820812"/>
            <a:ext cx="9144000" cy="1754326"/>
          </a:xfrm>
          <a:prstGeom prst="rect">
            <a:avLst/>
          </a:prstGeom>
          <a:noFill/>
        </p:spPr>
        <p:txBody>
          <a:bodyPr wrap="square" rtlCol="0">
            <a:spAutoFit/>
          </a:bodyPr>
          <a:lstStyle/>
          <a:p>
            <a:pPr algn="ctr">
              <a:lnSpc>
                <a:spcPct val="150000"/>
              </a:lnSpc>
            </a:pPr>
            <a:r>
              <a:rPr lang="tr-TR" b="1" dirty="0" smtClean="0">
                <a:solidFill>
                  <a:srgbClr val="FFC000"/>
                </a:solidFill>
              </a:rPr>
              <a:t>İLK GELDİĞİMİZ SPORADES ADASI PELAGOS OLDU.</a:t>
            </a:r>
          </a:p>
          <a:p>
            <a:pPr algn="ctr">
              <a:lnSpc>
                <a:spcPct val="150000"/>
              </a:lnSpc>
            </a:pPr>
            <a:r>
              <a:rPr lang="tr-TR" b="1" dirty="0" smtClean="0">
                <a:solidFill>
                  <a:srgbClr val="FFC000"/>
                </a:solidFill>
              </a:rPr>
              <a:t>İLK İKİ GÜN </a:t>
            </a:r>
            <a:r>
              <a:rPr lang="tr-TR" b="1" u="sng" dirty="0" smtClean="0">
                <a:solidFill>
                  <a:srgbClr val="FFC000"/>
                </a:solidFill>
              </a:rPr>
              <a:t>PLANITIS</a:t>
            </a:r>
            <a:r>
              <a:rPr lang="tr-TR" b="1" dirty="0" smtClean="0">
                <a:solidFill>
                  <a:srgbClr val="FFC000"/>
                </a:solidFill>
              </a:rPr>
              <a:t> KOYUNDA, ÜÇÜNCÜ GÜN </a:t>
            </a:r>
            <a:r>
              <a:rPr lang="tr-TR" b="1" u="sng" dirty="0" smtClean="0">
                <a:solidFill>
                  <a:srgbClr val="FFC000"/>
                </a:solidFill>
              </a:rPr>
              <a:t>KYRA PANAYIA </a:t>
            </a:r>
            <a:r>
              <a:rPr lang="tr-TR" b="1" dirty="0" smtClean="0">
                <a:solidFill>
                  <a:srgbClr val="FFC000"/>
                </a:solidFill>
              </a:rPr>
              <a:t>KOYUNDA ALARGADA KALDIK. FOK BALIKLARININ KORUNMASI İÇİN DOĞAL </a:t>
            </a:r>
            <a:r>
              <a:rPr lang="tr-TR" b="1" dirty="0">
                <a:solidFill>
                  <a:srgbClr val="FFC000"/>
                </a:solidFill>
              </a:rPr>
              <a:t>KORUMA ALANI İLAN EDİLEN PELAGOS ADASI’NDA </a:t>
            </a:r>
            <a:r>
              <a:rPr lang="tr-TR" b="1" dirty="0" smtClean="0">
                <a:solidFill>
                  <a:srgbClr val="FFC000"/>
                </a:solidFill>
              </a:rPr>
              <a:t>YERLEŞİM YOK. TELEFONLAR DA ÇEKMİYOR.</a:t>
            </a:r>
          </a:p>
        </p:txBody>
      </p:sp>
      <p:pic>
        <p:nvPicPr>
          <p:cNvPr id="12" name="Resim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4926" y="4409740"/>
            <a:ext cx="6624736" cy="2484276"/>
          </a:xfrm>
          <a:prstGeom prst="rect">
            <a:avLst/>
          </a:prstGeom>
          <a:ln>
            <a:noFill/>
          </a:ln>
          <a:effectLst>
            <a:softEdge rad="112500"/>
          </a:effectLst>
        </p:spPr>
      </p:pic>
    </p:spTree>
    <p:extLst>
      <p:ext uri="{BB962C8B-B14F-4D97-AF65-F5344CB8AC3E}">
        <p14:creationId xmlns:p14="http://schemas.microsoft.com/office/powerpoint/2010/main" val="2989941690"/>
      </p:ext>
    </p:extLst>
  </p:cSld>
  <p:clrMapOvr>
    <a:masterClrMapping/>
  </p:clrMapOvr>
  <p:transition spd="slow">
    <p:randomBar dir="ver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228184" y="2204864"/>
            <a:ext cx="2771800" cy="2169825"/>
          </a:xfrm>
          <a:prstGeom prst="rect">
            <a:avLst/>
          </a:prstGeom>
          <a:noFill/>
        </p:spPr>
        <p:txBody>
          <a:bodyPr wrap="square" rtlCol="0">
            <a:spAutoFit/>
          </a:bodyPr>
          <a:lstStyle/>
          <a:p>
            <a:pPr>
              <a:lnSpc>
                <a:spcPct val="200000"/>
              </a:lnSpc>
            </a:pPr>
            <a:r>
              <a:rPr lang="tr-TR" b="1" dirty="0" smtClean="0">
                <a:solidFill>
                  <a:srgbClr val="FFC000"/>
                </a:solidFill>
              </a:rPr>
              <a:t>TZORTI KOYU</a:t>
            </a:r>
          </a:p>
          <a:p>
            <a:pPr>
              <a:lnSpc>
                <a:spcPct val="200000"/>
              </a:lnSpc>
            </a:pPr>
            <a:r>
              <a:rPr lang="tr-TR" b="1" dirty="0" smtClean="0">
                <a:solidFill>
                  <a:srgbClr val="FFC000"/>
                </a:solidFill>
              </a:rPr>
              <a:t>PATITIRI LİMANI</a:t>
            </a:r>
          </a:p>
          <a:p>
            <a:pPr>
              <a:lnSpc>
                <a:spcPct val="200000"/>
              </a:lnSpc>
            </a:pPr>
            <a:r>
              <a:rPr lang="tr-TR" b="1" dirty="0" smtClean="0">
                <a:solidFill>
                  <a:prstClr val="white"/>
                </a:solidFill>
              </a:rPr>
              <a:t>OLD VLLAGE (CORA)</a:t>
            </a:r>
          </a:p>
          <a:p>
            <a:pPr>
              <a:lnSpc>
                <a:spcPct val="150000"/>
              </a:lnSpc>
            </a:pPr>
            <a:endParaRPr lang="tr-TR" b="1" dirty="0">
              <a:solidFill>
                <a:prstClr val="white"/>
              </a:solidFill>
            </a:endParaRPr>
          </a:p>
        </p:txBody>
      </p:sp>
      <p:sp>
        <p:nvSpPr>
          <p:cNvPr id="8" name="Başlık 1"/>
          <p:cNvSpPr>
            <a:spLocks noGrp="1"/>
          </p:cNvSpPr>
          <p:nvPr>
            <p:ph type="title"/>
          </p:nvPr>
        </p:nvSpPr>
        <p:spPr>
          <a:xfrm>
            <a:off x="6317169" y="323165"/>
            <a:ext cx="2420679" cy="1484784"/>
          </a:xfrm>
        </p:spPr>
        <p:txBody>
          <a:bodyPr>
            <a:noAutofit/>
          </a:bodyPr>
          <a:lstStyle/>
          <a:p>
            <a:r>
              <a:rPr lang="tr-TR" sz="2400" dirty="0" smtClean="0">
                <a:solidFill>
                  <a:schemeClr val="accent1">
                    <a:lumMod val="40000"/>
                    <a:lumOff val="60000"/>
                  </a:schemeClr>
                </a:solidFill>
                <a:latin typeface="Arial Black" pitchFamily="34" charset="0"/>
              </a:rPr>
              <a:t>ALONNISOS ADASI</a:t>
            </a:r>
            <a:endParaRPr lang="tr-TR" sz="2400" dirty="0">
              <a:solidFill>
                <a:schemeClr val="accent1">
                  <a:lumMod val="40000"/>
                  <a:lumOff val="60000"/>
                </a:schemeClr>
              </a:solidFill>
            </a:endParaRPr>
          </a:p>
        </p:txBody>
      </p:sp>
      <p:sp>
        <p:nvSpPr>
          <p:cNvPr id="5" name="Metin kutusu 4"/>
          <p:cNvSpPr txBox="1"/>
          <p:nvPr/>
        </p:nvSpPr>
        <p:spPr>
          <a:xfrm>
            <a:off x="5907329" y="1484784"/>
            <a:ext cx="3240360" cy="369332"/>
          </a:xfrm>
          <a:prstGeom prst="rect">
            <a:avLst/>
          </a:prstGeom>
          <a:noFill/>
        </p:spPr>
        <p:txBody>
          <a:bodyPr wrap="square" rtlCol="0">
            <a:spAutoFit/>
          </a:bodyPr>
          <a:lstStyle/>
          <a:p>
            <a:pPr algn="ctr"/>
            <a:r>
              <a:rPr lang="tr-TR" b="1" dirty="0" smtClean="0">
                <a:solidFill>
                  <a:srgbClr val="00B0F0"/>
                </a:solidFill>
              </a:rPr>
              <a:t>16 Temmuz /18 Temmuz</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4629" y="560521"/>
            <a:ext cx="5641581" cy="5746541"/>
          </a:xfrm>
        </p:spPr>
      </p:pic>
    </p:spTree>
    <p:extLst>
      <p:ext uri="{BB962C8B-B14F-4D97-AF65-F5344CB8AC3E}">
        <p14:creationId xmlns:p14="http://schemas.microsoft.com/office/powerpoint/2010/main" val="26345883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668" y="786011"/>
            <a:ext cx="9184304" cy="5166171"/>
          </a:xfrm>
        </p:spPr>
      </p:pic>
      <p:sp>
        <p:nvSpPr>
          <p:cNvPr id="2" name="Başlık 1"/>
          <p:cNvSpPr>
            <a:spLocks noGrp="1"/>
          </p:cNvSpPr>
          <p:nvPr>
            <p:ph type="title"/>
          </p:nvPr>
        </p:nvSpPr>
        <p:spPr>
          <a:xfrm>
            <a:off x="0" y="0"/>
            <a:ext cx="5364088" cy="836712"/>
          </a:xfrm>
        </p:spPr>
        <p:txBody>
          <a:bodyPr>
            <a:normAutofit fontScale="90000"/>
          </a:bodyPr>
          <a:lstStyle/>
          <a:p>
            <a:pPr algn="l"/>
            <a:r>
              <a:rPr lang="tr-TR" sz="2800" b="1" dirty="0" smtClean="0">
                <a:solidFill>
                  <a:schemeClr val="accent1">
                    <a:lumMod val="20000"/>
                    <a:lumOff val="80000"/>
                  </a:schemeClr>
                </a:solidFill>
                <a:latin typeface="Arial Black" pitchFamily="34" charset="0"/>
              </a:rPr>
              <a:t>ALONNISOS ADASI</a:t>
            </a:r>
            <a:br>
              <a:rPr lang="tr-TR" sz="2800" b="1" dirty="0" smtClean="0">
                <a:solidFill>
                  <a:schemeClr val="accent1">
                    <a:lumMod val="20000"/>
                    <a:lumOff val="80000"/>
                  </a:schemeClr>
                </a:solidFill>
                <a:latin typeface="Arial Black" pitchFamily="34" charset="0"/>
              </a:rPr>
            </a:br>
            <a:r>
              <a:rPr lang="tr-TR" sz="2800" b="1" dirty="0" smtClean="0">
                <a:solidFill>
                  <a:schemeClr val="accent1">
                    <a:lumMod val="20000"/>
                    <a:lumOff val="80000"/>
                  </a:schemeClr>
                </a:solidFill>
                <a:latin typeface="Arial Black" pitchFamily="34" charset="0"/>
              </a:rPr>
              <a:t>TZORTI KOYU</a:t>
            </a:r>
            <a:endParaRPr lang="tr-TR" sz="2800" dirty="0">
              <a:solidFill>
                <a:schemeClr val="accent1">
                  <a:lumMod val="20000"/>
                  <a:lumOff val="80000"/>
                </a:schemeClr>
              </a:solidFill>
            </a:endParaRPr>
          </a:p>
        </p:txBody>
      </p:sp>
      <p:sp>
        <p:nvSpPr>
          <p:cNvPr id="7" name="Metin kutusu 6"/>
          <p:cNvSpPr txBox="1"/>
          <p:nvPr/>
        </p:nvSpPr>
        <p:spPr>
          <a:xfrm>
            <a:off x="5922609" y="0"/>
            <a:ext cx="3240360" cy="923330"/>
          </a:xfrm>
          <a:prstGeom prst="rect">
            <a:avLst/>
          </a:prstGeom>
          <a:noFill/>
        </p:spPr>
        <p:txBody>
          <a:bodyPr wrap="square" rtlCol="0">
            <a:spAutoFit/>
          </a:bodyPr>
          <a:lstStyle/>
          <a:p>
            <a:pPr algn="r"/>
            <a:r>
              <a:rPr lang="tr-TR" b="1" dirty="0" smtClean="0">
                <a:solidFill>
                  <a:prstClr val="white"/>
                </a:solidFill>
              </a:rPr>
              <a:t>39°10’.6N – 23°54’.59E</a:t>
            </a:r>
          </a:p>
          <a:p>
            <a:pPr algn="ctr"/>
            <a:r>
              <a:rPr lang="tr-TR" b="1" dirty="0" smtClean="0">
                <a:solidFill>
                  <a:prstClr val="white"/>
                </a:solidFill>
              </a:rPr>
              <a:t>16 Temmuz – 17 Temmuz 2015</a:t>
            </a:r>
          </a:p>
          <a:p>
            <a:endParaRPr lang="tr-TR" b="1" dirty="0" smtClean="0">
              <a:solidFill>
                <a:prstClr val="white"/>
              </a:solidFill>
            </a:endParaRPr>
          </a:p>
        </p:txBody>
      </p:sp>
      <p:sp>
        <p:nvSpPr>
          <p:cNvPr id="9" name="Metin kutusu 8"/>
          <p:cNvSpPr txBox="1"/>
          <p:nvPr/>
        </p:nvSpPr>
        <p:spPr>
          <a:xfrm>
            <a:off x="0" y="5934670"/>
            <a:ext cx="9162969" cy="923330"/>
          </a:xfrm>
          <a:prstGeom prst="rect">
            <a:avLst/>
          </a:prstGeom>
          <a:noFill/>
        </p:spPr>
        <p:txBody>
          <a:bodyPr wrap="square" rtlCol="0">
            <a:spAutoFit/>
          </a:bodyPr>
          <a:lstStyle/>
          <a:p>
            <a:pPr algn="ctr"/>
            <a:r>
              <a:rPr lang="tr-TR" b="1" dirty="0" smtClean="0">
                <a:solidFill>
                  <a:srgbClr val="FFC000"/>
                </a:solidFill>
              </a:rPr>
              <a:t>ALONNISOS ADASINDAKİ İLK DURAĞIMIZ TZORTI KOYU OLDU. </a:t>
            </a:r>
          </a:p>
          <a:p>
            <a:pPr algn="ctr"/>
            <a:r>
              <a:rPr lang="tr-TR" b="1" dirty="0" smtClean="0">
                <a:solidFill>
                  <a:srgbClr val="FFC000"/>
                </a:solidFill>
              </a:rPr>
              <a:t>BU KOY GECELEMEK İÇİN UYGUN BİR KOY DEĞİL. </a:t>
            </a:r>
          </a:p>
          <a:p>
            <a:pPr algn="ctr"/>
            <a:r>
              <a:rPr lang="tr-TR" b="1" dirty="0" smtClean="0">
                <a:solidFill>
                  <a:srgbClr val="FFC000"/>
                </a:solidFill>
              </a:rPr>
              <a:t>ÇOK AŞIRI SOLUGAN ALIYOR. ARI DA ÇOK FAZLA. </a:t>
            </a:r>
            <a:endParaRPr lang="tr-TR" b="1" dirty="0">
              <a:solidFill>
                <a:srgbClr val="FFC000"/>
              </a:solidFill>
            </a:endParaRPr>
          </a:p>
        </p:txBody>
      </p:sp>
    </p:spTree>
    <p:extLst>
      <p:ext uri="{BB962C8B-B14F-4D97-AF65-F5344CB8AC3E}">
        <p14:creationId xmlns:p14="http://schemas.microsoft.com/office/powerpoint/2010/main" val="287149388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824028" y="0"/>
            <a:ext cx="3888432" cy="1296144"/>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ALONISOS ADASI</a:t>
            </a:r>
            <a:br>
              <a:rPr lang="tr-TR" sz="2800" b="1" dirty="0" smtClean="0">
                <a:solidFill>
                  <a:schemeClr val="accent1">
                    <a:lumMod val="20000"/>
                    <a:lumOff val="80000"/>
                  </a:schemeClr>
                </a:solidFill>
                <a:latin typeface="Arial Black" pitchFamily="34" charset="0"/>
              </a:rPr>
            </a:br>
            <a:r>
              <a:rPr lang="tr-TR" sz="2800" b="1" dirty="0" smtClean="0">
                <a:solidFill>
                  <a:schemeClr val="accent1">
                    <a:lumMod val="20000"/>
                    <a:lumOff val="80000"/>
                  </a:schemeClr>
                </a:solidFill>
                <a:latin typeface="Arial Black" pitchFamily="34" charset="0"/>
              </a:rPr>
              <a:t>PATITIRI LIMANI</a:t>
            </a:r>
            <a:endParaRPr lang="tr-TR" sz="2800" dirty="0">
              <a:solidFill>
                <a:schemeClr val="accent1">
                  <a:lumMod val="20000"/>
                  <a:lumOff val="80000"/>
                </a:schemeClr>
              </a:solidFill>
            </a:endParaRPr>
          </a:p>
        </p:txBody>
      </p:sp>
      <p:sp>
        <p:nvSpPr>
          <p:cNvPr id="7" name="Metin kutusu 6"/>
          <p:cNvSpPr txBox="1"/>
          <p:nvPr/>
        </p:nvSpPr>
        <p:spPr>
          <a:xfrm>
            <a:off x="5148064" y="1196752"/>
            <a:ext cx="3240360" cy="923330"/>
          </a:xfrm>
          <a:prstGeom prst="rect">
            <a:avLst/>
          </a:prstGeom>
          <a:noFill/>
        </p:spPr>
        <p:txBody>
          <a:bodyPr wrap="square" rtlCol="0">
            <a:spAutoFit/>
          </a:bodyPr>
          <a:lstStyle/>
          <a:p>
            <a:pPr algn="ctr"/>
            <a:r>
              <a:rPr lang="tr-TR" b="1" dirty="0" smtClean="0">
                <a:solidFill>
                  <a:prstClr val="white"/>
                </a:solidFill>
              </a:rPr>
              <a:t>39°08’.55N – 23°52’.11E</a:t>
            </a:r>
          </a:p>
          <a:p>
            <a:pPr algn="ctr"/>
            <a:r>
              <a:rPr lang="tr-TR" b="1" dirty="0" smtClean="0">
                <a:solidFill>
                  <a:prstClr val="white"/>
                </a:solidFill>
              </a:rPr>
              <a:t>17 Temmuz – 18 Temmuz 2015</a:t>
            </a:r>
          </a:p>
          <a:p>
            <a:endParaRPr lang="tr-TR" b="1" dirty="0" smtClean="0">
              <a:solidFill>
                <a:prstClr val="white"/>
              </a:solidFill>
            </a:endParaRPr>
          </a:p>
        </p:txBody>
      </p:sp>
      <p:pic>
        <p:nvPicPr>
          <p:cNvPr id="9" name="Resim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588" y="3501008"/>
            <a:ext cx="8172399" cy="3356992"/>
          </a:xfrm>
          <a:prstGeom prst="rect">
            <a:avLst/>
          </a:prstGeom>
        </p:spPr>
      </p:pic>
      <p:sp>
        <p:nvSpPr>
          <p:cNvPr id="3" name="Metin kutusu 2"/>
          <p:cNvSpPr txBox="1"/>
          <p:nvPr/>
        </p:nvSpPr>
        <p:spPr>
          <a:xfrm>
            <a:off x="4459402" y="2120082"/>
            <a:ext cx="4704814" cy="1200329"/>
          </a:xfrm>
          <a:prstGeom prst="rect">
            <a:avLst/>
          </a:prstGeom>
          <a:noFill/>
        </p:spPr>
        <p:txBody>
          <a:bodyPr wrap="none" rtlCol="0">
            <a:spAutoFit/>
          </a:bodyPr>
          <a:lstStyle/>
          <a:p>
            <a:pPr algn="ctr"/>
            <a:r>
              <a:rPr lang="tr-TR" b="1" dirty="0" smtClean="0">
                <a:solidFill>
                  <a:srgbClr val="FFC000"/>
                </a:solidFill>
              </a:rPr>
              <a:t>SABAH ÇOK ERKEN SAATTE TZORTİ KOYUNDAN </a:t>
            </a:r>
          </a:p>
          <a:p>
            <a:pPr algn="ctr"/>
            <a:r>
              <a:rPr lang="tr-TR" b="1" dirty="0" smtClean="0">
                <a:solidFill>
                  <a:srgbClr val="FFC000"/>
                </a:solidFill>
              </a:rPr>
              <a:t>AYRILIP PATİTİRİ ANA LİMANA GELDİK. </a:t>
            </a:r>
          </a:p>
          <a:p>
            <a:pPr algn="ctr"/>
            <a:r>
              <a:rPr lang="tr-TR" b="1" dirty="0" smtClean="0">
                <a:solidFill>
                  <a:srgbClr val="FFC000"/>
                </a:solidFill>
              </a:rPr>
              <a:t>LİMANIN İÇİ DAHİ EPEY SOLUĞAN ALIYOR. </a:t>
            </a:r>
          </a:p>
          <a:p>
            <a:pPr algn="ctr"/>
            <a:r>
              <a:rPr lang="tr-TR" b="1" dirty="0" smtClean="0">
                <a:solidFill>
                  <a:srgbClr val="FFC000"/>
                </a:solidFill>
              </a:rPr>
              <a:t>BURADA SU VE ELEKTRİK VAR. </a:t>
            </a:r>
            <a:endParaRPr lang="tr-TR" b="1" dirty="0">
              <a:solidFill>
                <a:srgbClr val="FFC000"/>
              </a:solidFill>
            </a:endParaRPr>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095" y="140361"/>
            <a:ext cx="3563888" cy="3379229"/>
          </a:xfrm>
          <a:prstGeom prst="rect">
            <a:avLst/>
          </a:prstGeom>
        </p:spPr>
      </p:pic>
    </p:spTree>
    <p:extLst>
      <p:ext uri="{BB962C8B-B14F-4D97-AF65-F5344CB8AC3E}">
        <p14:creationId xmlns:p14="http://schemas.microsoft.com/office/powerpoint/2010/main" val="1675313157"/>
      </p:ext>
    </p:extLst>
  </p:cSld>
  <p:clrMapOvr>
    <a:masterClrMapping/>
  </p:clrMapOvr>
  <p:transition spd="slow">
    <p:randomBar dir="vert"/>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9" y="529241"/>
            <a:ext cx="9144000" cy="5143500"/>
          </a:xfrm>
          <a:prstGeom prst="rect">
            <a:avLst/>
          </a:prstGeom>
        </p:spPr>
      </p:pic>
      <p:sp>
        <p:nvSpPr>
          <p:cNvPr id="4" name="Dikdörtgen 3"/>
          <p:cNvSpPr/>
          <p:nvPr/>
        </p:nvSpPr>
        <p:spPr>
          <a:xfrm>
            <a:off x="251519" y="30159"/>
            <a:ext cx="8784977" cy="523220"/>
          </a:xfrm>
          <a:prstGeom prst="rect">
            <a:avLst/>
          </a:prstGeom>
        </p:spPr>
        <p:txBody>
          <a:bodyPr wrap="square">
            <a:spAutoFit/>
          </a:bodyPr>
          <a:lstStyle/>
          <a:p>
            <a:pPr algn="ctr"/>
            <a:r>
              <a:rPr lang="tr-TR" sz="2800" b="1" dirty="0" smtClean="0">
                <a:solidFill>
                  <a:srgbClr val="4F81BD">
                    <a:lumMod val="20000"/>
                    <a:lumOff val="80000"/>
                  </a:srgbClr>
                </a:solidFill>
                <a:latin typeface="Arial Black" pitchFamily="34" charset="0"/>
              </a:rPr>
              <a:t>ALONISOS ADASI OLD VILLAGE (CHORA)</a:t>
            </a:r>
            <a:endParaRPr lang="tr-TR" dirty="0">
              <a:solidFill>
                <a:prstClr val="black"/>
              </a:solidFill>
            </a:endParaRPr>
          </a:p>
        </p:txBody>
      </p:sp>
      <p:sp>
        <p:nvSpPr>
          <p:cNvPr id="2" name="Metin kutusu 1"/>
          <p:cNvSpPr txBox="1"/>
          <p:nvPr/>
        </p:nvSpPr>
        <p:spPr>
          <a:xfrm>
            <a:off x="21839" y="5687908"/>
            <a:ext cx="8980985" cy="1200329"/>
          </a:xfrm>
          <a:prstGeom prst="rect">
            <a:avLst/>
          </a:prstGeom>
          <a:noFill/>
        </p:spPr>
        <p:txBody>
          <a:bodyPr wrap="none" rtlCol="0">
            <a:spAutoFit/>
          </a:bodyPr>
          <a:lstStyle/>
          <a:p>
            <a:pPr algn="ctr"/>
            <a:r>
              <a:rPr lang="tr-TR" b="1" dirty="0" smtClean="0">
                <a:solidFill>
                  <a:srgbClr val="FFC000"/>
                </a:solidFill>
              </a:rPr>
              <a:t>ESKİ ŞEHRE GİTTİK.</a:t>
            </a:r>
          </a:p>
          <a:p>
            <a:pPr algn="ctr"/>
            <a:r>
              <a:rPr lang="tr-TR" b="1" dirty="0" smtClean="0">
                <a:solidFill>
                  <a:srgbClr val="FFC000"/>
                </a:solidFill>
              </a:rPr>
              <a:t>BURADA 1965'DE BAYAĞI ŞİDDETLİ BİR DEPREM OLMUŞ VE HALK YIKILAN EVLERİNİ BIRAKIP </a:t>
            </a:r>
          </a:p>
          <a:p>
            <a:pPr algn="ctr"/>
            <a:r>
              <a:rPr lang="tr-TR" b="1" dirty="0" smtClean="0">
                <a:solidFill>
                  <a:srgbClr val="FFC000"/>
                </a:solidFill>
              </a:rPr>
              <a:t>PATİTİRİ LİMANINA YERLEŞMİŞ. DAHA SONRA EVLER YABANCILAR TARAFINDAN </a:t>
            </a:r>
          </a:p>
          <a:p>
            <a:pPr algn="ctr"/>
            <a:r>
              <a:rPr lang="tr-TR" b="1" dirty="0" smtClean="0">
                <a:solidFill>
                  <a:srgbClr val="FFC000"/>
                </a:solidFill>
              </a:rPr>
              <a:t>RESTORE EDİLMİŞ. ATÖLYELER, RESTAURANTLAR, FAZLA TURİSTİK VE PAHALI BİR KÖY. </a:t>
            </a:r>
            <a:endParaRPr lang="tr-TR" b="1" dirty="0">
              <a:solidFill>
                <a:srgbClr val="FFC000"/>
              </a:solidFill>
            </a:endParaRPr>
          </a:p>
        </p:txBody>
      </p:sp>
      <p:pic>
        <p:nvPicPr>
          <p:cNvPr id="6146" name="Picture 2" descr="C:\Program Files\Microsoft Office\MEDIA\OFFICE14\Bullets\BD15056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8888" y="6537325"/>
            <a:ext cx="142875"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8678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509320" y="2348880"/>
            <a:ext cx="2771800" cy="3277820"/>
          </a:xfrm>
          <a:prstGeom prst="rect">
            <a:avLst/>
          </a:prstGeom>
          <a:noFill/>
        </p:spPr>
        <p:txBody>
          <a:bodyPr wrap="square" rtlCol="0">
            <a:spAutoFit/>
          </a:bodyPr>
          <a:lstStyle/>
          <a:p>
            <a:pPr>
              <a:lnSpc>
                <a:spcPct val="200000"/>
              </a:lnSpc>
            </a:pPr>
            <a:r>
              <a:rPr lang="tr-TR" b="1" dirty="0" smtClean="0">
                <a:solidFill>
                  <a:srgbClr val="FFC000"/>
                </a:solidFill>
              </a:rPr>
              <a:t>AGNONDAS KOYU</a:t>
            </a:r>
          </a:p>
          <a:p>
            <a:pPr>
              <a:lnSpc>
                <a:spcPct val="200000"/>
              </a:lnSpc>
            </a:pPr>
            <a:r>
              <a:rPr lang="tr-TR" b="1" dirty="0" smtClean="0">
                <a:solidFill>
                  <a:srgbClr val="FFC000"/>
                </a:solidFill>
              </a:rPr>
              <a:t>LOUTRAKI LİMANI</a:t>
            </a:r>
          </a:p>
          <a:p>
            <a:pPr>
              <a:lnSpc>
                <a:spcPct val="200000"/>
              </a:lnSpc>
            </a:pPr>
            <a:r>
              <a:rPr lang="tr-TR" b="1" dirty="0" smtClean="0">
                <a:solidFill>
                  <a:prstClr val="white"/>
                </a:solidFill>
              </a:rPr>
              <a:t>SKOPELOS ŞEHRİ</a:t>
            </a:r>
          </a:p>
          <a:p>
            <a:pPr>
              <a:lnSpc>
                <a:spcPct val="200000"/>
              </a:lnSpc>
            </a:pPr>
            <a:r>
              <a:rPr lang="tr-TR" b="1" dirty="0" smtClean="0">
                <a:solidFill>
                  <a:prstClr val="white"/>
                </a:solidFill>
              </a:rPr>
              <a:t>GLOSSA KÖYÜ</a:t>
            </a:r>
          </a:p>
          <a:p>
            <a:pPr>
              <a:lnSpc>
                <a:spcPct val="200000"/>
              </a:lnSpc>
            </a:pPr>
            <a:r>
              <a:rPr lang="tr-TR" b="1" dirty="0" smtClean="0">
                <a:solidFill>
                  <a:prstClr val="white"/>
                </a:solidFill>
              </a:rPr>
              <a:t>AGIOS IOANNIS KİLİSESİ</a:t>
            </a:r>
          </a:p>
          <a:p>
            <a:pPr>
              <a:lnSpc>
                <a:spcPct val="150000"/>
              </a:lnSpc>
            </a:pPr>
            <a:endParaRPr lang="tr-TR" b="1" dirty="0">
              <a:solidFill>
                <a:prstClr val="white"/>
              </a:solidFill>
            </a:endParaRPr>
          </a:p>
        </p:txBody>
      </p:sp>
      <p:sp>
        <p:nvSpPr>
          <p:cNvPr id="8" name="Başlık 1"/>
          <p:cNvSpPr>
            <a:spLocks noGrp="1"/>
          </p:cNvSpPr>
          <p:nvPr>
            <p:ph type="title"/>
          </p:nvPr>
        </p:nvSpPr>
        <p:spPr>
          <a:xfrm>
            <a:off x="6543809" y="936104"/>
            <a:ext cx="2420679" cy="1484784"/>
          </a:xfrm>
        </p:spPr>
        <p:txBody>
          <a:bodyPr>
            <a:noAutofit/>
          </a:bodyPr>
          <a:lstStyle/>
          <a:p>
            <a:pPr algn="l"/>
            <a:r>
              <a:rPr lang="tr-TR" sz="2400" dirty="0" smtClean="0">
                <a:solidFill>
                  <a:schemeClr val="accent1">
                    <a:lumMod val="40000"/>
                    <a:lumOff val="60000"/>
                  </a:schemeClr>
                </a:solidFill>
                <a:latin typeface="Arial Black" pitchFamily="34" charset="0"/>
              </a:rPr>
              <a:t>SKOPELOS ADASI</a:t>
            </a:r>
            <a:br>
              <a:rPr lang="tr-TR" sz="2400" dirty="0" smtClean="0">
                <a:solidFill>
                  <a:schemeClr val="accent1">
                    <a:lumMod val="40000"/>
                    <a:lumOff val="60000"/>
                  </a:schemeClr>
                </a:solidFill>
                <a:latin typeface="Arial Black" pitchFamily="34" charset="0"/>
              </a:rPr>
            </a:br>
            <a:endParaRPr lang="tr-TR" sz="2400" dirty="0">
              <a:solidFill>
                <a:schemeClr val="accent1">
                  <a:lumMod val="40000"/>
                  <a:lumOff val="60000"/>
                </a:schemeClr>
              </a:solidFill>
            </a:endParaRPr>
          </a:p>
        </p:txBody>
      </p:sp>
      <p:sp>
        <p:nvSpPr>
          <p:cNvPr id="5" name="Metin kutusu 4"/>
          <p:cNvSpPr txBox="1"/>
          <p:nvPr/>
        </p:nvSpPr>
        <p:spPr>
          <a:xfrm>
            <a:off x="6040760" y="1894028"/>
            <a:ext cx="3240360" cy="369332"/>
          </a:xfrm>
          <a:prstGeom prst="rect">
            <a:avLst/>
          </a:prstGeom>
          <a:noFill/>
        </p:spPr>
        <p:txBody>
          <a:bodyPr wrap="square" rtlCol="0">
            <a:spAutoFit/>
          </a:bodyPr>
          <a:lstStyle/>
          <a:p>
            <a:pPr algn="ctr"/>
            <a:r>
              <a:rPr lang="tr-TR" b="1" dirty="0" smtClean="0">
                <a:solidFill>
                  <a:srgbClr val="00B0F0"/>
                </a:solidFill>
              </a:rPr>
              <a:t>18 Temmuz /21 Temmuz</a:t>
            </a:r>
          </a:p>
        </p:txBody>
      </p:sp>
      <p:pic>
        <p:nvPicPr>
          <p:cNvPr id="3" name="İçerik Yer Tutucusu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5535" y="476672"/>
            <a:ext cx="5867501" cy="5976664"/>
          </a:xfrm>
        </p:spPr>
      </p:pic>
    </p:spTree>
    <p:extLst>
      <p:ext uri="{BB962C8B-B14F-4D97-AF65-F5344CB8AC3E}">
        <p14:creationId xmlns:p14="http://schemas.microsoft.com/office/powerpoint/2010/main" val="1560950368"/>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372200" y="1772816"/>
            <a:ext cx="2771800" cy="4939814"/>
          </a:xfrm>
          <a:prstGeom prst="rect">
            <a:avLst/>
          </a:prstGeom>
          <a:noFill/>
        </p:spPr>
        <p:txBody>
          <a:bodyPr wrap="square" rtlCol="0">
            <a:spAutoFit/>
          </a:bodyPr>
          <a:lstStyle/>
          <a:p>
            <a:pPr>
              <a:lnSpc>
                <a:spcPct val="200000"/>
              </a:lnSpc>
            </a:pPr>
            <a:r>
              <a:rPr lang="tr-TR" b="1" dirty="0" smtClean="0">
                <a:solidFill>
                  <a:srgbClr val="FFC000"/>
                </a:solidFill>
              </a:rPr>
              <a:t>CHIOS LİMANI</a:t>
            </a:r>
          </a:p>
          <a:p>
            <a:pPr>
              <a:lnSpc>
                <a:spcPct val="200000"/>
              </a:lnSpc>
            </a:pPr>
            <a:r>
              <a:rPr lang="tr-TR" b="1" dirty="0" smtClean="0">
                <a:solidFill>
                  <a:prstClr val="white"/>
                </a:solidFill>
              </a:rPr>
              <a:t>PYRGI KÖYÜ</a:t>
            </a:r>
          </a:p>
          <a:p>
            <a:pPr>
              <a:lnSpc>
                <a:spcPct val="200000"/>
              </a:lnSpc>
            </a:pPr>
            <a:r>
              <a:rPr lang="tr-TR" b="1" dirty="0" smtClean="0">
                <a:solidFill>
                  <a:prstClr val="white"/>
                </a:solidFill>
              </a:rPr>
              <a:t>OLYMPI KÖYÜ</a:t>
            </a:r>
          </a:p>
          <a:p>
            <a:pPr>
              <a:lnSpc>
                <a:spcPct val="200000"/>
              </a:lnSpc>
            </a:pPr>
            <a:r>
              <a:rPr lang="tr-TR" b="1" dirty="0" smtClean="0">
                <a:solidFill>
                  <a:prstClr val="white"/>
                </a:solidFill>
              </a:rPr>
              <a:t>MESTA KÖYÜ</a:t>
            </a:r>
          </a:p>
          <a:p>
            <a:pPr>
              <a:lnSpc>
                <a:spcPct val="200000"/>
              </a:lnSpc>
            </a:pPr>
            <a:r>
              <a:rPr lang="tr-TR" b="1" dirty="0" smtClean="0">
                <a:solidFill>
                  <a:prstClr val="white"/>
                </a:solidFill>
              </a:rPr>
              <a:t>LANGADHA KOYU</a:t>
            </a:r>
          </a:p>
          <a:p>
            <a:pPr>
              <a:lnSpc>
                <a:spcPct val="200000"/>
              </a:lnSpc>
            </a:pPr>
            <a:r>
              <a:rPr lang="tr-TR" b="1" dirty="0" smtClean="0">
                <a:solidFill>
                  <a:prstClr val="white"/>
                </a:solidFill>
              </a:rPr>
              <a:t>NEA MONI MANASTIRI</a:t>
            </a:r>
          </a:p>
          <a:p>
            <a:pPr>
              <a:lnSpc>
                <a:spcPct val="200000"/>
              </a:lnSpc>
            </a:pPr>
            <a:r>
              <a:rPr lang="tr-TR" b="1" dirty="0" smtClean="0">
                <a:solidFill>
                  <a:prstClr val="white"/>
                </a:solidFill>
              </a:rPr>
              <a:t>AVGONIMA KÖYÜ</a:t>
            </a:r>
          </a:p>
          <a:p>
            <a:pPr>
              <a:lnSpc>
                <a:spcPct val="200000"/>
              </a:lnSpc>
            </a:pPr>
            <a:r>
              <a:rPr lang="tr-TR" b="1" dirty="0" smtClean="0">
                <a:solidFill>
                  <a:prstClr val="white"/>
                </a:solidFill>
              </a:rPr>
              <a:t>ANAVATOS KÖYÜ</a:t>
            </a:r>
          </a:p>
          <a:p>
            <a:pPr>
              <a:lnSpc>
                <a:spcPct val="150000"/>
              </a:lnSpc>
            </a:pPr>
            <a:endParaRPr lang="tr-TR" b="1" dirty="0">
              <a:solidFill>
                <a:prstClr val="white"/>
              </a:solidFill>
            </a:endParaRPr>
          </a:p>
        </p:txBody>
      </p:sp>
      <p:sp>
        <p:nvSpPr>
          <p:cNvPr id="8" name="Başlık 1"/>
          <p:cNvSpPr>
            <a:spLocks noGrp="1"/>
          </p:cNvSpPr>
          <p:nvPr>
            <p:ph type="title"/>
          </p:nvPr>
        </p:nvSpPr>
        <p:spPr>
          <a:xfrm>
            <a:off x="6228184" y="273689"/>
            <a:ext cx="2664296" cy="1296144"/>
          </a:xfrm>
        </p:spPr>
        <p:txBody>
          <a:bodyPr>
            <a:normAutofit fontScale="90000"/>
          </a:bodyPr>
          <a:lstStyle/>
          <a:p>
            <a:pPr algn="l"/>
            <a:r>
              <a:rPr lang="tr-TR" sz="2800" dirty="0" smtClean="0">
                <a:solidFill>
                  <a:schemeClr val="accent1">
                    <a:lumMod val="40000"/>
                    <a:lumOff val="60000"/>
                  </a:schemeClr>
                </a:solidFill>
                <a:latin typeface="Arial Black" pitchFamily="34" charset="0"/>
              </a:rPr>
              <a:t>SAKIZ ADASI</a:t>
            </a:r>
            <a:br>
              <a:rPr lang="tr-TR" sz="2800" dirty="0" smtClean="0">
                <a:solidFill>
                  <a:schemeClr val="accent1">
                    <a:lumMod val="40000"/>
                    <a:lumOff val="60000"/>
                  </a:schemeClr>
                </a:solidFill>
                <a:latin typeface="Arial Black" pitchFamily="34" charset="0"/>
              </a:rPr>
            </a:br>
            <a:r>
              <a:rPr lang="tr-TR" sz="2800" dirty="0" smtClean="0">
                <a:solidFill>
                  <a:schemeClr val="accent1">
                    <a:lumMod val="40000"/>
                    <a:lumOff val="60000"/>
                  </a:schemeClr>
                </a:solidFill>
                <a:latin typeface="Arial Black" pitchFamily="34" charset="0"/>
              </a:rPr>
              <a:t>(KHIOS)</a:t>
            </a:r>
            <a:br>
              <a:rPr lang="tr-TR" sz="2800" dirty="0" smtClean="0">
                <a:solidFill>
                  <a:schemeClr val="accent1">
                    <a:lumMod val="40000"/>
                    <a:lumOff val="60000"/>
                  </a:schemeClr>
                </a:solidFill>
                <a:latin typeface="Arial Black" pitchFamily="34" charset="0"/>
              </a:rPr>
            </a:br>
            <a:endParaRPr lang="tr-TR" sz="2800" dirty="0">
              <a:solidFill>
                <a:schemeClr val="accent1">
                  <a:lumMod val="40000"/>
                  <a:lumOff val="60000"/>
                </a:schemeClr>
              </a:solidFill>
            </a:endParaRPr>
          </a:p>
        </p:txBody>
      </p:sp>
      <p:sp>
        <p:nvSpPr>
          <p:cNvPr id="5" name="Metin kutusu 4"/>
          <p:cNvSpPr txBox="1"/>
          <p:nvPr/>
        </p:nvSpPr>
        <p:spPr>
          <a:xfrm>
            <a:off x="6372200" y="1268760"/>
            <a:ext cx="2448271" cy="369332"/>
          </a:xfrm>
          <a:prstGeom prst="rect">
            <a:avLst/>
          </a:prstGeom>
          <a:noFill/>
        </p:spPr>
        <p:txBody>
          <a:bodyPr wrap="square" rtlCol="0">
            <a:spAutoFit/>
          </a:bodyPr>
          <a:lstStyle/>
          <a:p>
            <a:r>
              <a:rPr lang="tr-TR" b="1" dirty="0" smtClean="0">
                <a:solidFill>
                  <a:srgbClr val="00B0F0"/>
                </a:solidFill>
              </a:rPr>
              <a:t>21 Haziran /23 Haziran</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12" y="332656"/>
            <a:ext cx="5966064" cy="6077061"/>
          </a:xfrm>
        </p:spPr>
      </p:pic>
    </p:spTree>
    <p:extLst>
      <p:ext uri="{BB962C8B-B14F-4D97-AF65-F5344CB8AC3E}">
        <p14:creationId xmlns:p14="http://schemas.microsoft.com/office/powerpoint/2010/main" val="3832713151"/>
      </p:ext>
    </p:extLst>
  </p:cSld>
  <p:clrMapOvr>
    <a:masterClrMapping/>
  </p:clrMapOvr>
  <p:transition spd="slow">
    <p:randomBar dir="vert"/>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08720"/>
            <a:ext cx="9144000" cy="5143500"/>
          </a:xfrm>
          <a:prstGeom prst="rect">
            <a:avLst/>
          </a:prstGeom>
        </p:spPr>
      </p:pic>
      <p:sp>
        <p:nvSpPr>
          <p:cNvPr id="2" name="Başlık 1"/>
          <p:cNvSpPr>
            <a:spLocks noGrp="1"/>
          </p:cNvSpPr>
          <p:nvPr>
            <p:ph type="title"/>
          </p:nvPr>
        </p:nvSpPr>
        <p:spPr>
          <a:xfrm>
            <a:off x="-13142" y="40421"/>
            <a:ext cx="3923928" cy="929188"/>
          </a:xfrm>
        </p:spPr>
        <p:txBody>
          <a:bodyPr>
            <a:normAutofit fontScale="90000"/>
          </a:bodyPr>
          <a:lstStyle/>
          <a:p>
            <a:r>
              <a:rPr lang="tr-TR" sz="2800" b="1" dirty="0" smtClean="0">
                <a:solidFill>
                  <a:schemeClr val="accent1">
                    <a:lumMod val="20000"/>
                    <a:lumOff val="80000"/>
                  </a:schemeClr>
                </a:solidFill>
                <a:latin typeface="Arial Black" pitchFamily="34" charset="0"/>
              </a:rPr>
              <a:t>SKOPELOS ADASI</a:t>
            </a:r>
            <a:br>
              <a:rPr lang="tr-TR" sz="2800" b="1" dirty="0" smtClean="0">
                <a:solidFill>
                  <a:schemeClr val="accent1">
                    <a:lumMod val="20000"/>
                    <a:lumOff val="80000"/>
                  </a:schemeClr>
                </a:solidFill>
                <a:latin typeface="Arial Black" pitchFamily="34" charset="0"/>
              </a:rPr>
            </a:br>
            <a:r>
              <a:rPr lang="tr-TR" sz="2800" b="1" dirty="0" smtClean="0">
                <a:solidFill>
                  <a:schemeClr val="accent1">
                    <a:lumMod val="20000"/>
                    <a:lumOff val="80000"/>
                  </a:schemeClr>
                </a:solidFill>
                <a:latin typeface="Arial Black" pitchFamily="34" charset="0"/>
              </a:rPr>
              <a:t>AGNONDAS KOYU</a:t>
            </a:r>
            <a:endParaRPr lang="tr-TR" sz="2800" dirty="0">
              <a:solidFill>
                <a:schemeClr val="accent1">
                  <a:lumMod val="20000"/>
                  <a:lumOff val="80000"/>
                </a:schemeClr>
              </a:solidFill>
            </a:endParaRPr>
          </a:p>
        </p:txBody>
      </p:sp>
      <p:sp>
        <p:nvSpPr>
          <p:cNvPr id="7" name="Metin kutusu 6"/>
          <p:cNvSpPr txBox="1"/>
          <p:nvPr/>
        </p:nvSpPr>
        <p:spPr>
          <a:xfrm>
            <a:off x="5924631" y="123548"/>
            <a:ext cx="3240360" cy="923330"/>
          </a:xfrm>
          <a:prstGeom prst="rect">
            <a:avLst/>
          </a:prstGeom>
          <a:noFill/>
        </p:spPr>
        <p:txBody>
          <a:bodyPr wrap="square" rtlCol="0">
            <a:spAutoFit/>
          </a:bodyPr>
          <a:lstStyle/>
          <a:p>
            <a:pPr algn="r"/>
            <a:r>
              <a:rPr lang="tr-TR" b="1" dirty="0" smtClean="0">
                <a:solidFill>
                  <a:prstClr val="white"/>
                </a:solidFill>
              </a:rPr>
              <a:t>39°04’.92N – 23°42’.40E</a:t>
            </a:r>
          </a:p>
          <a:p>
            <a:pPr algn="r"/>
            <a:r>
              <a:rPr lang="tr-TR" b="1" dirty="0" smtClean="0">
                <a:solidFill>
                  <a:prstClr val="white"/>
                </a:solidFill>
              </a:rPr>
              <a:t>18 Temmuz – 19 Temmuz 2015</a:t>
            </a:r>
          </a:p>
          <a:p>
            <a:pPr algn="r"/>
            <a:endParaRPr lang="tr-TR" b="1" dirty="0" smtClean="0">
              <a:solidFill>
                <a:prstClr val="white"/>
              </a:solidFill>
            </a:endParaRPr>
          </a:p>
        </p:txBody>
      </p:sp>
      <p:sp>
        <p:nvSpPr>
          <p:cNvPr id="3" name="Metin kutusu 2"/>
          <p:cNvSpPr txBox="1"/>
          <p:nvPr/>
        </p:nvSpPr>
        <p:spPr>
          <a:xfrm>
            <a:off x="-46678" y="6052220"/>
            <a:ext cx="9144000" cy="646331"/>
          </a:xfrm>
          <a:prstGeom prst="rect">
            <a:avLst/>
          </a:prstGeom>
          <a:noFill/>
        </p:spPr>
        <p:txBody>
          <a:bodyPr wrap="square" rtlCol="0">
            <a:spAutoFit/>
          </a:bodyPr>
          <a:lstStyle/>
          <a:p>
            <a:pPr algn="ctr"/>
            <a:r>
              <a:rPr lang="tr-TR" b="1" dirty="0" smtClean="0">
                <a:solidFill>
                  <a:srgbClr val="FFC000"/>
                </a:solidFill>
              </a:rPr>
              <a:t>AGNONDAS OLDUKÇA YEŞİL BİR KOY. DENİZİ DE MÜKEMMEL. BİRAZ SOLUĞAN ALIYOR. VE ÇOK ARI VAR.  SERT HAVALARDA SKOPELOS  LİMANI YERİNE FERRY BU RIHTIMA YANAŞIYORMUŞ.</a:t>
            </a:r>
            <a:endParaRPr lang="tr-TR" b="1" dirty="0">
              <a:solidFill>
                <a:srgbClr val="FFC000"/>
              </a:solidFill>
            </a:endParaRPr>
          </a:p>
        </p:txBody>
      </p:sp>
    </p:spTree>
    <p:extLst>
      <p:ext uri="{BB962C8B-B14F-4D97-AF65-F5344CB8AC3E}">
        <p14:creationId xmlns:p14="http://schemas.microsoft.com/office/powerpoint/2010/main" val="36874388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894876" y="836712"/>
            <a:ext cx="3925596" cy="1080120"/>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SKOPELOS ADASI</a:t>
            </a:r>
            <a:br>
              <a:rPr lang="tr-TR" sz="2800" b="1" dirty="0" smtClean="0">
                <a:solidFill>
                  <a:schemeClr val="accent1">
                    <a:lumMod val="20000"/>
                    <a:lumOff val="80000"/>
                  </a:schemeClr>
                </a:solidFill>
                <a:latin typeface="Arial Black" pitchFamily="34" charset="0"/>
              </a:rPr>
            </a:br>
            <a:r>
              <a:rPr lang="tr-TR" sz="2800" b="1" dirty="0" smtClean="0">
                <a:solidFill>
                  <a:schemeClr val="accent1">
                    <a:lumMod val="20000"/>
                    <a:lumOff val="80000"/>
                  </a:schemeClr>
                </a:solidFill>
                <a:latin typeface="Arial Black" pitchFamily="34" charset="0"/>
              </a:rPr>
              <a:t>LOUTRAKI LIMANI</a:t>
            </a:r>
            <a:endParaRPr lang="tr-TR" sz="2800" dirty="0">
              <a:solidFill>
                <a:schemeClr val="accent1">
                  <a:lumMod val="20000"/>
                  <a:lumOff val="80000"/>
                </a:schemeClr>
              </a:solidFill>
            </a:endParaRPr>
          </a:p>
        </p:txBody>
      </p:sp>
      <p:sp>
        <p:nvSpPr>
          <p:cNvPr id="7" name="Metin kutusu 6"/>
          <p:cNvSpPr txBox="1"/>
          <p:nvPr/>
        </p:nvSpPr>
        <p:spPr>
          <a:xfrm>
            <a:off x="5256076" y="1772816"/>
            <a:ext cx="3240360" cy="923330"/>
          </a:xfrm>
          <a:prstGeom prst="rect">
            <a:avLst/>
          </a:prstGeom>
          <a:noFill/>
        </p:spPr>
        <p:txBody>
          <a:bodyPr wrap="square" rtlCol="0">
            <a:spAutoFit/>
          </a:bodyPr>
          <a:lstStyle/>
          <a:p>
            <a:pPr algn="ctr"/>
            <a:r>
              <a:rPr lang="tr-TR" b="1" dirty="0" smtClean="0">
                <a:solidFill>
                  <a:prstClr val="white"/>
                </a:solidFill>
              </a:rPr>
              <a:t>39°09’.79N – 23°36’.87E</a:t>
            </a:r>
          </a:p>
          <a:p>
            <a:pPr algn="ctr"/>
            <a:r>
              <a:rPr lang="tr-TR" b="1" dirty="0" smtClean="0">
                <a:solidFill>
                  <a:prstClr val="white"/>
                </a:solidFill>
              </a:rPr>
              <a:t>19 Temmuz – 21 Temmuz 2015</a:t>
            </a:r>
          </a:p>
          <a:p>
            <a:endParaRPr lang="tr-TR" b="1" dirty="0" smtClean="0">
              <a:solidFill>
                <a:prstClr val="white"/>
              </a:solidFill>
            </a:endParaRP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66892" y="2383567"/>
            <a:ext cx="2344401" cy="2720107"/>
          </a:xfrm>
          <a:prstGeom prst="rect">
            <a:avLst/>
          </a:prstGeom>
        </p:spPr>
      </p:pic>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0"/>
            <a:ext cx="3857625" cy="6858000"/>
          </a:xfrm>
          <a:prstGeom prst="rect">
            <a:avLst/>
          </a:prstGeom>
        </p:spPr>
      </p:pic>
      <p:sp>
        <p:nvSpPr>
          <p:cNvPr id="4" name="Metin kutusu 3"/>
          <p:cNvSpPr txBox="1"/>
          <p:nvPr/>
        </p:nvSpPr>
        <p:spPr>
          <a:xfrm>
            <a:off x="4662010" y="5103674"/>
            <a:ext cx="4428491" cy="1754326"/>
          </a:xfrm>
          <a:prstGeom prst="rect">
            <a:avLst/>
          </a:prstGeom>
          <a:noFill/>
        </p:spPr>
        <p:txBody>
          <a:bodyPr wrap="square" rtlCol="0">
            <a:spAutoFit/>
          </a:bodyPr>
          <a:lstStyle/>
          <a:p>
            <a:pPr algn="ctr"/>
            <a:r>
              <a:rPr lang="tr-TR" b="1" dirty="0" smtClean="0">
                <a:solidFill>
                  <a:srgbClr val="FFC000"/>
                </a:solidFill>
              </a:rPr>
              <a:t>KÜÇÜK AHŞAP İSKELEYE 12-14 TEKNE BAĞLANABİLİYOR. LİMANIN İÇİNE ÇOK BÜYÜK FERİBOTLAR YANAŞIYOR, ANCAK RAHATSIZ EDİCİ DEĞİL.</a:t>
            </a:r>
          </a:p>
          <a:p>
            <a:pPr algn="ctr"/>
            <a:r>
              <a:rPr lang="tr-TR" b="1" dirty="0" smtClean="0">
                <a:solidFill>
                  <a:srgbClr val="FFC000"/>
                </a:solidFill>
              </a:rPr>
              <a:t>SU VE ELEKTRİĞİ MEYDANDAKİ KİOSKTAN 5 EURO KARŞILIĞI ALDIK. </a:t>
            </a:r>
            <a:endParaRPr lang="tr-TR" b="1" dirty="0">
              <a:solidFill>
                <a:srgbClr val="FFC000"/>
              </a:solidFill>
            </a:endParaRPr>
          </a:p>
        </p:txBody>
      </p:sp>
      <p:sp>
        <p:nvSpPr>
          <p:cNvPr id="5" name="Dikdörtgen 4"/>
          <p:cNvSpPr/>
          <p:nvPr/>
        </p:nvSpPr>
        <p:spPr>
          <a:xfrm>
            <a:off x="4572000" y="0"/>
            <a:ext cx="4572000" cy="923330"/>
          </a:xfrm>
          <a:prstGeom prst="rect">
            <a:avLst/>
          </a:prstGeom>
        </p:spPr>
        <p:txBody>
          <a:bodyPr>
            <a:spAutoFit/>
          </a:bodyPr>
          <a:lstStyle/>
          <a:p>
            <a:pPr algn="ctr"/>
            <a:r>
              <a:rPr lang="tr-TR" b="1" dirty="0">
                <a:solidFill>
                  <a:srgbClr val="FFC000"/>
                </a:solidFill>
              </a:rPr>
              <a:t>AGNONDAS’TAN AYRILIP ERTESİ GÜN ADANIN KUZEY BATISINDAKİ LOUTRAKİ KOYUNA GELDİK…  </a:t>
            </a:r>
          </a:p>
        </p:txBody>
      </p:sp>
    </p:spTree>
    <p:extLst>
      <p:ext uri="{BB962C8B-B14F-4D97-AF65-F5344CB8AC3E}">
        <p14:creationId xmlns:p14="http://schemas.microsoft.com/office/powerpoint/2010/main" val="3281420887"/>
      </p:ext>
    </p:extLst>
  </p:cSld>
  <p:clrMapOvr>
    <a:masterClrMapping/>
  </p:clrMapOvr>
  <p:transition spd="slow">
    <p:pull/>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699792" y="2882"/>
            <a:ext cx="3744416" cy="657651"/>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SKOPELOS</a:t>
            </a:r>
            <a:endParaRPr lang="tr-TR" sz="2800" dirty="0">
              <a:solidFill>
                <a:schemeClr val="accent1">
                  <a:lumMod val="20000"/>
                  <a:lumOff val="80000"/>
                </a:schemeClr>
              </a:solidFill>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8680"/>
            <a:ext cx="9144000" cy="5143500"/>
          </a:xfrm>
          <a:prstGeom prst="rect">
            <a:avLst/>
          </a:prstGeom>
        </p:spPr>
      </p:pic>
      <p:sp>
        <p:nvSpPr>
          <p:cNvPr id="6" name="Metin kutusu 5"/>
          <p:cNvSpPr txBox="1"/>
          <p:nvPr/>
        </p:nvSpPr>
        <p:spPr>
          <a:xfrm>
            <a:off x="0" y="5687909"/>
            <a:ext cx="9144000" cy="1200329"/>
          </a:xfrm>
          <a:prstGeom prst="rect">
            <a:avLst/>
          </a:prstGeom>
          <a:noFill/>
        </p:spPr>
        <p:txBody>
          <a:bodyPr wrap="square" rtlCol="0">
            <a:spAutoFit/>
          </a:bodyPr>
          <a:lstStyle/>
          <a:p>
            <a:pPr algn="ctr"/>
            <a:r>
              <a:rPr lang="tr-TR" b="1" dirty="0" smtClean="0">
                <a:solidFill>
                  <a:srgbClr val="FFC000"/>
                </a:solidFill>
              </a:rPr>
              <a:t>SKOPELOS, YUNAN ADALARININ EN YEŞİLİ. 60‘LI YILLARIN BAŞINDA, ADA HALKI ZEYTİNLİKLERİNİ FEDA ETMEK İSTEMEYİNCE, BURAYA YAPILMAK İSTENEN HAVALİMANI SKİATHOS’A YAPILMIŞ. SKOPELOS, BÖYLECE TURİSTLERİN ÇOĞUNU KOMŞUSU SKİATHOS ADASI’NA KAPTIRMIŞ.</a:t>
            </a:r>
            <a:r>
              <a:rPr lang="tr-TR" b="1" dirty="0">
                <a:solidFill>
                  <a:srgbClr val="FFC000"/>
                </a:solidFill>
              </a:rPr>
              <a:t> </a:t>
            </a:r>
            <a:r>
              <a:rPr lang="tr-TR" b="1" dirty="0" smtClean="0">
                <a:solidFill>
                  <a:srgbClr val="FFC000"/>
                </a:solidFill>
              </a:rPr>
              <a:t>ANA LİMAN </a:t>
            </a:r>
            <a:r>
              <a:rPr lang="tr-TR" b="1" dirty="0">
                <a:solidFill>
                  <a:srgbClr val="FFC000"/>
                </a:solidFill>
              </a:rPr>
              <a:t>OLDUKÇA BÜYÜK </a:t>
            </a:r>
            <a:r>
              <a:rPr lang="tr-TR" b="1" dirty="0" smtClean="0">
                <a:solidFill>
                  <a:srgbClr val="FFC000"/>
                </a:solidFill>
              </a:rPr>
              <a:t>ANCAK BOŞ </a:t>
            </a:r>
            <a:r>
              <a:rPr lang="tr-TR" b="1" dirty="0">
                <a:solidFill>
                  <a:srgbClr val="FFC000"/>
                </a:solidFill>
              </a:rPr>
              <a:t>YER  BULMAK ZOR. </a:t>
            </a:r>
          </a:p>
        </p:txBody>
      </p:sp>
    </p:spTree>
    <p:extLst>
      <p:ext uri="{BB962C8B-B14F-4D97-AF65-F5344CB8AC3E}">
        <p14:creationId xmlns:p14="http://schemas.microsoft.com/office/powerpoint/2010/main" val="38709146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771800" y="0"/>
            <a:ext cx="3888432" cy="555020"/>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SKOPELOS</a:t>
            </a:r>
            <a:endParaRPr lang="tr-TR" sz="2800" dirty="0">
              <a:solidFill>
                <a:schemeClr val="accent1">
                  <a:lumMod val="20000"/>
                  <a:lumOff val="8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9756"/>
            <a:ext cx="9144000" cy="5143500"/>
          </a:xfrm>
          <a:prstGeom prst="rect">
            <a:avLst/>
          </a:prstGeom>
        </p:spPr>
      </p:pic>
      <p:sp>
        <p:nvSpPr>
          <p:cNvPr id="5" name="Metin kutusu 4"/>
          <p:cNvSpPr txBox="1"/>
          <p:nvPr/>
        </p:nvSpPr>
        <p:spPr>
          <a:xfrm>
            <a:off x="0" y="5733256"/>
            <a:ext cx="9144000" cy="923330"/>
          </a:xfrm>
          <a:prstGeom prst="rect">
            <a:avLst/>
          </a:prstGeom>
          <a:noFill/>
        </p:spPr>
        <p:txBody>
          <a:bodyPr wrap="square" rtlCol="0">
            <a:spAutoFit/>
          </a:bodyPr>
          <a:lstStyle/>
          <a:p>
            <a:pPr algn="ctr"/>
            <a:r>
              <a:rPr lang="tr-TR" b="1" dirty="0" smtClean="0">
                <a:solidFill>
                  <a:srgbClr val="FFC000"/>
                </a:solidFill>
              </a:rPr>
              <a:t>MERDİVENLİ DAR SOKAKLAR, RENKLİ KEPENKLER, AHŞAP BALKONLAR, EVLERE HAKİM BEYAZ RENK, ADANIN MİMARİSİNİN SEMBOLLERİ... </a:t>
            </a:r>
          </a:p>
          <a:p>
            <a:pPr algn="ctr"/>
            <a:r>
              <a:rPr lang="tr-TR" b="1" dirty="0" smtClean="0">
                <a:solidFill>
                  <a:srgbClr val="FFC000"/>
                </a:solidFill>
              </a:rPr>
              <a:t>BURADA 123 TANE KİLİSE VARMIŞ. HER SOKAK DÖNEMECİNDE BİR KİLİSEYE RASTLIYORSUNUZ.</a:t>
            </a:r>
          </a:p>
        </p:txBody>
      </p:sp>
    </p:spTree>
    <p:extLst>
      <p:ext uri="{BB962C8B-B14F-4D97-AF65-F5344CB8AC3E}">
        <p14:creationId xmlns:p14="http://schemas.microsoft.com/office/powerpoint/2010/main" val="17132959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9132"/>
            <a:ext cx="9144000" cy="5143500"/>
          </a:xfrm>
          <a:prstGeom prst="rect">
            <a:avLst/>
          </a:prstGeom>
        </p:spPr>
      </p:pic>
      <p:sp>
        <p:nvSpPr>
          <p:cNvPr id="6" name="Metin kutusu 5"/>
          <p:cNvSpPr txBox="1"/>
          <p:nvPr/>
        </p:nvSpPr>
        <p:spPr>
          <a:xfrm>
            <a:off x="13142" y="-1"/>
            <a:ext cx="9144000" cy="923330"/>
          </a:xfrm>
          <a:prstGeom prst="rect">
            <a:avLst/>
          </a:prstGeom>
          <a:noFill/>
        </p:spPr>
        <p:txBody>
          <a:bodyPr wrap="square" rtlCol="0">
            <a:spAutoFit/>
          </a:bodyPr>
          <a:lstStyle/>
          <a:p>
            <a:pPr algn="ctr">
              <a:lnSpc>
                <a:spcPct val="150000"/>
              </a:lnSpc>
            </a:pPr>
            <a:r>
              <a:rPr lang="tr-TR" b="1" dirty="0" smtClean="0">
                <a:solidFill>
                  <a:srgbClr val="FFC000"/>
                </a:solidFill>
              </a:rPr>
              <a:t>SKOPELOS’A GELMEDEN ÖNCE 2007’DE BU ADADA ÇEKİLEN MERYL STREEP’İN MAMMA MİA FİLMİNİN GEÇTİĞİ MEKANLARI GÖRMEYİ KAFAMA KOYMUŞTUM…</a:t>
            </a:r>
          </a:p>
        </p:txBody>
      </p:sp>
      <p:sp>
        <p:nvSpPr>
          <p:cNvPr id="2" name="Başlık 1"/>
          <p:cNvSpPr>
            <a:spLocks noGrp="1"/>
          </p:cNvSpPr>
          <p:nvPr>
            <p:ph type="title"/>
          </p:nvPr>
        </p:nvSpPr>
        <p:spPr>
          <a:xfrm>
            <a:off x="13142" y="2060848"/>
            <a:ext cx="2952328" cy="531943"/>
          </a:xfrm>
        </p:spPr>
        <p:txBody>
          <a:bodyPr>
            <a:noAutofit/>
          </a:bodyPr>
          <a:lstStyle/>
          <a:p>
            <a:pPr algn="l">
              <a:lnSpc>
                <a:spcPct val="150000"/>
              </a:lnSpc>
            </a:pPr>
            <a:r>
              <a:rPr lang="tr-TR" sz="2400" b="1" dirty="0" smtClean="0">
                <a:solidFill>
                  <a:srgbClr val="002060"/>
                </a:solidFill>
                <a:latin typeface="Arial Black" pitchFamily="34" charset="0"/>
              </a:rPr>
              <a:t>AGIOS IOANNIS KİLİSESİ</a:t>
            </a:r>
            <a:endParaRPr lang="tr-TR" sz="2400" dirty="0">
              <a:solidFill>
                <a:srgbClr val="002060"/>
              </a:solidFill>
            </a:endParaRPr>
          </a:p>
        </p:txBody>
      </p:sp>
      <p:sp>
        <p:nvSpPr>
          <p:cNvPr id="5" name="Metin kutusu 4"/>
          <p:cNvSpPr txBox="1"/>
          <p:nvPr/>
        </p:nvSpPr>
        <p:spPr>
          <a:xfrm>
            <a:off x="-28106" y="5932632"/>
            <a:ext cx="9200211" cy="923330"/>
          </a:xfrm>
          <a:prstGeom prst="rect">
            <a:avLst/>
          </a:prstGeom>
          <a:noFill/>
        </p:spPr>
        <p:txBody>
          <a:bodyPr wrap="none" rtlCol="0">
            <a:spAutoFit/>
          </a:bodyPr>
          <a:lstStyle/>
          <a:p>
            <a:pPr algn="ctr"/>
            <a:r>
              <a:rPr lang="tr-TR" b="1" dirty="0" smtClean="0">
                <a:solidFill>
                  <a:srgbClr val="FFC000"/>
                </a:solidFill>
              </a:rPr>
              <a:t>FİLMİN DÜĞÜN SAHNESİNİN ÇEKİLDİĞİ, ADANIN EN POPÜLER YERİ AGİOS IOANNİS </a:t>
            </a:r>
          </a:p>
          <a:p>
            <a:pPr algn="ctr"/>
            <a:r>
              <a:rPr lang="tr-TR" b="1" dirty="0" smtClean="0">
                <a:solidFill>
                  <a:srgbClr val="FFC000"/>
                </a:solidFill>
              </a:rPr>
              <a:t>KİLİSESİNE YAYA OLARAK GİTMEYE KARAR VERDİK VE 7 KM. LİK YOLU YÜRÜDÜKTEN SONRA </a:t>
            </a:r>
          </a:p>
          <a:p>
            <a:pPr algn="ctr"/>
            <a:r>
              <a:rPr lang="tr-TR" b="1" dirty="0" smtClean="0">
                <a:solidFill>
                  <a:srgbClr val="FFC000"/>
                </a:solidFill>
              </a:rPr>
              <a:t>YUKARIDAKİ KİLİSEYE ULAŞMAK İÇİN 115 BASAMAK ÇIKTIK.</a:t>
            </a:r>
            <a:endParaRPr lang="tr-TR" b="1" dirty="0">
              <a:solidFill>
                <a:srgbClr val="FFC000"/>
              </a:solidFill>
            </a:endParaRPr>
          </a:p>
        </p:txBody>
      </p:sp>
    </p:spTree>
    <p:extLst>
      <p:ext uri="{BB962C8B-B14F-4D97-AF65-F5344CB8AC3E}">
        <p14:creationId xmlns:p14="http://schemas.microsoft.com/office/powerpoint/2010/main" val="385643326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0" y="16737"/>
            <a:ext cx="9144000" cy="603951"/>
          </a:xfrm>
        </p:spPr>
        <p:txBody>
          <a:bodyPr>
            <a:normAutofit fontScale="90000"/>
          </a:bodyPr>
          <a:lstStyle/>
          <a:p>
            <a:pPr>
              <a:lnSpc>
                <a:spcPct val="150000"/>
              </a:lnSpc>
            </a:pPr>
            <a:r>
              <a:rPr lang="tr-TR" sz="3100" b="1" dirty="0" smtClean="0">
                <a:solidFill>
                  <a:schemeClr val="accent1">
                    <a:lumMod val="20000"/>
                    <a:lumOff val="80000"/>
                  </a:schemeClr>
                </a:solidFill>
                <a:latin typeface="Arial Black" pitchFamily="34" charset="0"/>
              </a:rPr>
              <a:t>GLOSSA</a:t>
            </a:r>
            <a:r>
              <a:rPr lang="tr-TR" sz="2800" b="1" dirty="0">
                <a:solidFill>
                  <a:schemeClr val="accent1">
                    <a:lumMod val="20000"/>
                    <a:lumOff val="80000"/>
                  </a:schemeClr>
                </a:solidFill>
                <a:latin typeface="Arial Black" pitchFamily="34" charset="0"/>
              </a:rPr>
              <a:t> </a:t>
            </a:r>
            <a:r>
              <a:rPr lang="tr-TR" sz="2800" b="1" dirty="0" smtClean="0">
                <a:solidFill>
                  <a:schemeClr val="accent1">
                    <a:lumMod val="20000"/>
                    <a:lumOff val="80000"/>
                  </a:schemeClr>
                </a:solidFill>
                <a:latin typeface="Arial Black" pitchFamily="34" charset="0"/>
              </a:rPr>
              <a:t> ve </a:t>
            </a:r>
            <a:r>
              <a:rPr lang="tr-TR" sz="3100" b="1" dirty="0" smtClean="0">
                <a:solidFill>
                  <a:schemeClr val="accent1">
                    <a:lumMod val="20000"/>
                    <a:lumOff val="80000"/>
                  </a:schemeClr>
                </a:solidFill>
                <a:latin typeface="Arial Black" pitchFamily="34" charset="0"/>
              </a:rPr>
              <a:t>AGNANTI </a:t>
            </a:r>
            <a:r>
              <a:rPr lang="tr-TR" sz="3100" b="1" dirty="0">
                <a:solidFill>
                  <a:schemeClr val="accent1">
                    <a:lumMod val="20000"/>
                    <a:lumOff val="80000"/>
                  </a:schemeClr>
                </a:solidFill>
                <a:latin typeface="Arial Black" pitchFamily="34" charset="0"/>
              </a:rPr>
              <a:t>RESTAURANT</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0688"/>
            <a:ext cx="9144000" cy="5143500"/>
          </a:xfrm>
          <a:prstGeom prst="rect">
            <a:avLst/>
          </a:prstGeom>
        </p:spPr>
      </p:pic>
      <p:sp>
        <p:nvSpPr>
          <p:cNvPr id="5" name="Metin kutusu 4"/>
          <p:cNvSpPr txBox="1"/>
          <p:nvPr/>
        </p:nvSpPr>
        <p:spPr>
          <a:xfrm>
            <a:off x="0" y="5764188"/>
            <a:ext cx="9144000" cy="923330"/>
          </a:xfrm>
          <a:prstGeom prst="rect">
            <a:avLst/>
          </a:prstGeom>
          <a:noFill/>
        </p:spPr>
        <p:txBody>
          <a:bodyPr wrap="square" rtlCol="0">
            <a:spAutoFit/>
          </a:bodyPr>
          <a:lstStyle/>
          <a:p>
            <a:pPr algn="ctr"/>
            <a:r>
              <a:rPr lang="tr-TR" b="1" dirty="0" smtClean="0">
                <a:solidFill>
                  <a:srgbClr val="FFC000"/>
                </a:solidFill>
              </a:rPr>
              <a:t>BU YORGUNLUĞUN ARDINDAN GLOSSA SOKAKLARINDA GEZİP ADANIN EN ÜNLÜ VE POPÜLER</a:t>
            </a:r>
          </a:p>
          <a:p>
            <a:pPr algn="ctr"/>
            <a:r>
              <a:rPr lang="tr-TR" b="1" dirty="0" smtClean="0">
                <a:solidFill>
                  <a:srgbClr val="FFC000"/>
                </a:solidFill>
              </a:rPr>
              <a:t> RESTAURANTI OLAN AGNANTİ RESTAURANT’TA YEDİK… </a:t>
            </a:r>
          </a:p>
          <a:p>
            <a:pPr algn="ctr"/>
            <a:r>
              <a:rPr lang="tr-TR" b="1" dirty="0" smtClean="0">
                <a:solidFill>
                  <a:srgbClr val="FFC000"/>
                </a:solidFill>
              </a:rPr>
              <a:t>AKŞAMLARI BURADA YER BULMAK NEREDEYSE İMKANSIZMIŞ. </a:t>
            </a:r>
          </a:p>
        </p:txBody>
      </p:sp>
      <p:pic>
        <p:nvPicPr>
          <p:cNvPr id="7170" name="Picture 2" descr="C:\Program Files\Microsoft Office\MEDIA\OFFICE14\Bullets\BD15056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4450" y="6523038"/>
            <a:ext cx="142875"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469817"/>
      </p:ext>
    </p:extLst>
  </p:cSld>
  <p:clrMapOvr>
    <a:masterClrMapping/>
  </p:clrMapOvr>
  <p:transition spd="slow">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5416655" y="2105829"/>
            <a:ext cx="3714800" cy="3831818"/>
          </a:xfrm>
          <a:prstGeom prst="rect">
            <a:avLst/>
          </a:prstGeom>
          <a:noFill/>
        </p:spPr>
        <p:txBody>
          <a:bodyPr wrap="square" rtlCol="0">
            <a:spAutoFit/>
          </a:bodyPr>
          <a:lstStyle/>
          <a:p>
            <a:pPr>
              <a:lnSpc>
                <a:spcPct val="200000"/>
              </a:lnSpc>
            </a:pPr>
            <a:r>
              <a:rPr lang="tr-TR" b="1" dirty="0" smtClean="0">
                <a:solidFill>
                  <a:srgbClr val="FFC000"/>
                </a:solidFill>
              </a:rPr>
              <a:t>SKIATHOS LİMANI</a:t>
            </a:r>
          </a:p>
          <a:p>
            <a:pPr>
              <a:lnSpc>
                <a:spcPct val="200000"/>
              </a:lnSpc>
            </a:pPr>
            <a:r>
              <a:rPr lang="tr-TR" b="1" dirty="0" smtClean="0">
                <a:solidFill>
                  <a:prstClr val="white"/>
                </a:solidFill>
              </a:rPr>
              <a:t>MONI EVANGELISTRIAS MANASTIRI</a:t>
            </a:r>
          </a:p>
          <a:p>
            <a:pPr>
              <a:lnSpc>
                <a:spcPct val="200000"/>
              </a:lnSpc>
            </a:pPr>
            <a:r>
              <a:rPr lang="tr-TR" b="1" dirty="0" smtClean="0">
                <a:solidFill>
                  <a:prstClr val="white"/>
                </a:solidFill>
              </a:rPr>
              <a:t>KOUKOUNARIES PLAJI</a:t>
            </a:r>
          </a:p>
          <a:p>
            <a:pPr>
              <a:lnSpc>
                <a:spcPct val="200000"/>
              </a:lnSpc>
            </a:pPr>
            <a:r>
              <a:rPr lang="tr-TR" b="1" dirty="0" smtClean="0">
                <a:solidFill>
                  <a:prstClr val="white"/>
                </a:solidFill>
              </a:rPr>
              <a:t>BANANA PLAJI</a:t>
            </a:r>
          </a:p>
          <a:p>
            <a:pPr>
              <a:lnSpc>
                <a:spcPct val="200000"/>
              </a:lnSpc>
            </a:pPr>
            <a:r>
              <a:rPr lang="tr-TR" b="1" dirty="0" smtClean="0">
                <a:solidFill>
                  <a:prstClr val="white"/>
                </a:solidFill>
              </a:rPr>
              <a:t>KASTRO</a:t>
            </a:r>
          </a:p>
          <a:p>
            <a:pPr>
              <a:lnSpc>
                <a:spcPct val="200000"/>
              </a:lnSpc>
            </a:pPr>
            <a:r>
              <a:rPr lang="tr-TR" b="1" dirty="0" smtClean="0">
                <a:solidFill>
                  <a:prstClr val="white"/>
                </a:solidFill>
              </a:rPr>
              <a:t>TROULOS PLAJI</a:t>
            </a:r>
          </a:p>
          <a:p>
            <a:pPr>
              <a:lnSpc>
                <a:spcPct val="150000"/>
              </a:lnSpc>
            </a:pPr>
            <a:r>
              <a:rPr lang="tr-TR" b="1" dirty="0" smtClean="0">
                <a:solidFill>
                  <a:prstClr val="white"/>
                </a:solidFill>
              </a:rPr>
              <a:t> </a:t>
            </a:r>
            <a:endParaRPr lang="tr-TR" b="1" dirty="0">
              <a:solidFill>
                <a:prstClr val="white"/>
              </a:solidFill>
            </a:endParaRPr>
          </a:p>
        </p:txBody>
      </p:sp>
      <p:sp>
        <p:nvSpPr>
          <p:cNvPr id="8" name="Başlık 1"/>
          <p:cNvSpPr>
            <a:spLocks noGrp="1"/>
          </p:cNvSpPr>
          <p:nvPr>
            <p:ph type="title"/>
          </p:nvPr>
        </p:nvSpPr>
        <p:spPr>
          <a:xfrm>
            <a:off x="5940152" y="507541"/>
            <a:ext cx="2420679" cy="1484784"/>
          </a:xfrm>
        </p:spPr>
        <p:txBody>
          <a:bodyPr>
            <a:noAutofit/>
          </a:bodyPr>
          <a:lstStyle/>
          <a:p>
            <a:r>
              <a:rPr lang="tr-TR" sz="2400" dirty="0" smtClean="0">
                <a:solidFill>
                  <a:schemeClr val="accent1">
                    <a:lumMod val="40000"/>
                    <a:lumOff val="60000"/>
                  </a:schemeClr>
                </a:solidFill>
                <a:latin typeface="Arial Black" pitchFamily="34" charset="0"/>
              </a:rPr>
              <a:t>SKIATHOS ADASI</a:t>
            </a:r>
            <a:endParaRPr lang="tr-TR" sz="2400" dirty="0">
              <a:solidFill>
                <a:schemeClr val="accent1">
                  <a:lumMod val="40000"/>
                  <a:lumOff val="60000"/>
                </a:schemeClr>
              </a:solidFill>
            </a:endParaRPr>
          </a:p>
        </p:txBody>
      </p:sp>
      <p:sp>
        <p:nvSpPr>
          <p:cNvPr id="2" name="Dikdörtgen 1"/>
          <p:cNvSpPr/>
          <p:nvPr/>
        </p:nvSpPr>
        <p:spPr>
          <a:xfrm>
            <a:off x="5796136" y="1700896"/>
            <a:ext cx="2634680" cy="369332"/>
          </a:xfrm>
          <a:prstGeom prst="rect">
            <a:avLst/>
          </a:prstGeom>
        </p:spPr>
        <p:txBody>
          <a:bodyPr wrap="square">
            <a:spAutoFit/>
          </a:bodyPr>
          <a:lstStyle/>
          <a:p>
            <a:r>
              <a:rPr lang="tr-TR" b="1" dirty="0">
                <a:solidFill>
                  <a:srgbClr val="00B0F0"/>
                </a:solidFill>
              </a:rPr>
              <a:t>21 Temmuz /</a:t>
            </a:r>
            <a:r>
              <a:rPr lang="tr-TR" b="1" dirty="0" smtClean="0">
                <a:solidFill>
                  <a:srgbClr val="00B0F0"/>
                </a:solidFill>
              </a:rPr>
              <a:t>26 Temmuz</a:t>
            </a:r>
            <a:endParaRPr lang="tr-TR" b="1" dirty="0">
              <a:solidFill>
                <a:srgbClr val="00B0F0"/>
              </a:solidFill>
            </a:endParaRPr>
          </a:p>
        </p:txBody>
      </p:sp>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696" y="764704"/>
            <a:ext cx="5301959" cy="5400600"/>
          </a:xfrm>
        </p:spPr>
      </p:pic>
    </p:spTree>
    <p:extLst>
      <p:ext uri="{BB962C8B-B14F-4D97-AF65-F5344CB8AC3E}">
        <p14:creationId xmlns:p14="http://schemas.microsoft.com/office/powerpoint/2010/main" val="1941146966"/>
      </p:ext>
    </p:extLst>
  </p:cSld>
  <p:clrMapOvr>
    <a:masterClrMapping/>
  </p:clrMapOvr>
  <p:transition spd="slow">
    <p:randomBar dir="vert"/>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331640" y="31191"/>
            <a:ext cx="7046498" cy="603628"/>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SKIATHOS ADASI ANA LİMAN</a:t>
            </a:r>
            <a:endParaRPr lang="tr-TR" sz="2800" dirty="0">
              <a:solidFill>
                <a:schemeClr val="accent1">
                  <a:lumMod val="20000"/>
                  <a:lumOff val="80000"/>
                </a:schemeClr>
              </a:solidFill>
            </a:endParaRPr>
          </a:p>
        </p:txBody>
      </p:sp>
      <p:sp>
        <p:nvSpPr>
          <p:cNvPr id="7" name="Metin kutusu 6"/>
          <p:cNvSpPr txBox="1"/>
          <p:nvPr/>
        </p:nvSpPr>
        <p:spPr>
          <a:xfrm>
            <a:off x="5436096" y="3553847"/>
            <a:ext cx="3240360" cy="2031325"/>
          </a:xfrm>
          <a:prstGeom prst="rect">
            <a:avLst/>
          </a:prstGeom>
          <a:noFill/>
        </p:spPr>
        <p:txBody>
          <a:bodyPr wrap="square" rtlCol="0">
            <a:spAutoFit/>
          </a:bodyPr>
          <a:lstStyle/>
          <a:p>
            <a:r>
              <a:rPr lang="tr-TR" b="1" dirty="0" smtClean="0">
                <a:solidFill>
                  <a:prstClr val="white"/>
                </a:solidFill>
              </a:rPr>
              <a:t>39°09’.7N – 23°29’.8E</a:t>
            </a:r>
          </a:p>
          <a:p>
            <a:r>
              <a:rPr lang="tr-TR" b="1" dirty="0" smtClean="0">
                <a:solidFill>
                  <a:prstClr val="white"/>
                </a:solidFill>
              </a:rPr>
              <a:t>21 Temmuz – </a:t>
            </a:r>
          </a:p>
          <a:p>
            <a:r>
              <a:rPr lang="tr-TR" b="1" dirty="0" smtClean="0">
                <a:solidFill>
                  <a:prstClr val="white"/>
                </a:solidFill>
              </a:rPr>
              <a:t>26 Temmuz 2015</a:t>
            </a:r>
          </a:p>
          <a:p>
            <a:endParaRPr lang="tr-TR" b="1" dirty="0" smtClean="0">
              <a:solidFill>
                <a:prstClr val="white"/>
              </a:solidFill>
            </a:endParaRPr>
          </a:p>
          <a:p>
            <a:r>
              <a:rPr lang="tr-TR" b="1" dirty="0" smtClean="0">
                <a:solidFill>
                  <a:prstClr val="white"/>
                </a:solidFill>
              </a:rPr>
              <a:t>Elektrik 5€</a:t>
            </a:r>
          </a:p>
          <a:p>
            <a:r>
              <a:rPr lang="tr-TR" b="1" dirty="0" smtClean="0">
                <a:solidFill>
                  <a:prstClr val="white"/>
                </a:solidFill>
              </a:rPr>
              <a:t>Su 5€</a:t>
            </a:r>
          </a:p>
          <a:p>
            <a:r>
              <a:rPr lang="tr-TR" b="1" dirty="0" smtClean="0">
                <a:solidFill>
                  <a:prstClr val="white"/>
                </a:solidFill>
              </a:rPr>
              <a:t>Liman Ücreti 7€</a:t>
            </a: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5310" y="557664"/>
            <a:ext cx="4378484" cy="2918989"/>
          </a:xfrm>
          <a:prstGeom prst="rect">
            <a:avLst/>
          </a:prstGeom>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309" y="3501008"/>
            <a:ext cx="4370278" cy="2458282"/>
          </a:xfrm>
          <a:prstGeom prst="rect">
            <a:avLst/>
          </a:prstGeom>
        </p:spPr>
      </p:pic>
      <p:pic>
        <p:nvPicPr>
          <p:cNvPr id="11" name="Resim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6465" y="557661"/>
            <a:ext cx="2695636" cy="2918989"/>
          </a:xfrm>
          <a:prstGeom prst="rect">
            <a:avLst/>
          </a:prstGeom>
        </p:spPr>
      </p:pic>
      <p:sp>
        <p:nvSpPr>
          <p:cNvPr id="9" name="Metin kutusu 8"/>
          <p:cNvSpPr txBox="1"/>
          <p:nvPr/>
        </p:nvSpPr>
        <p:spPr>
          <a:xfrm>
            <a:off x="0" y="5959290"/>
            <a:ext cx="9144000" cy="923330"/>
          </a:xfrm>
          <a:prstGeom prst="rect">
            <a:avLst/>
          </a:prstGeom>
          <a:noFill/>
        </p:spPr>
        <p:txBody>
          <a:bodyPr wrap="square" rtlCol="0">
            <a:spAutoFit/>
          </a:bodyPr>
          <a:lstStyle/>
          <a:p>
            <a:pPr algn="ctr"/>
            <a:r>
              <a:rPr lang="tr-TR" b="1" dirty="0" smtClean="0">
                <a:solidFill>
                  <a:srgbClr val="FFC000"/>
                </a:solidFill>
              </a:rPr>
              <a:t>SKİATHOS ADASI’NDA ESKİ LİMAN TUR TEKNELERİNE, VE MEGA YATLARA AYRILMIŞ. </a:t>
            </a:r>
          </a:p>
          <a:p>
            <a:pPr algn="ctr"/>
            <a:r>
              <a:rPr lang="tr-TR" b="1" dirty="0" smtClean="0">
                <a:solidFill>
                  <a:srgbClr val="FFC000"/>
                </a:solidFill>
              </a:rPr>
              <a:t>BİZ ANA LİMANDA, TAVERNALARIN ÖNÜNDE YER BULDUK; 5 GÜN BOYUNCA KIMILDAMADIK. </a:t>
            </a:r>
          </a:p>
          <a:p>
            <a:pPr algn="ctr"/>
            <a:r>
              <a:rPr lang="tr-TR" b="1" dirty="0" smtClean="0">
                <a:solidFill>
                  <a:srgbClr val="FFC000"/>
                </a:solidFill>
              </a:rPr>
              <a:t>BOURTZİ YARIMADASI ESKİ VE YENİ LİMANI BİRBİRİNDEN AYIRAN BİR KÜLTÜR MERKEZİ.</a:t>
            </a:r>
            <a:endParaRPr lang="tr-TR" b="1" dirty="0">
              <a:solidFill>
                <a:srgbClr val="FFC000"/>
              </a:solidFill>
            </a:endParaRPr>
          </a:p>
        </p:txBody>
      </p:sp>
    </p:spTree>
    <p:extLst>
      <p:ext uri="{BB962C8B-B14F-4D97-AF65-F5344CB8AC3E}">
        <p14:creationId xmlns:p14="http://schemas.microsoft.com/office/powerpoint/2010/main" val="407075528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979712" y="0"/>
            <a:ext cx="5472608" cy="873675"/>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EVANGELISTRIAS MANASTIRI</a:t>
            </a:r>
            <a:endParaRPr lang="tr-TR" sz="2800" dirty="0">
              <a:solidFill>
                <a:schemeClr val="accent1">
                  <a:lumMod val="20000"/>
                  <a:lumOff val="8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4" y="620688"/>
            <a:ext cx="9144000" cy="5143500"/>
          </a:xfrm>
          <a:prstGeom prst="rect">
            <a:avLst/>
          </a:prstGeom>
        </p:spPr>
      </p:pic>
      <p:sp>
        <p:nvSpPr>
          <p:cNvPr id="4" name="Metin kutusu 3"/>
          <p:cNvSpPr txBox="1"/>
          <p:nvPr/>
        </p:nvSpPr>
        <p:spPr>
          <a:xfrm>
            <a:off x="0" y="5764188"/>
            <a:ext cx="9144000" cy="1200329"/>
          </a:xfrm>
          <a:prstGeom prst="rect">
            <a:avLst/>
          </a:prstGeom>
          <a:noFill/>
        </p:spPr>
        <p:txBody>
          <a:bodyPr wrap="square" rtlCol="0">
            <a:spAutoFit/>
          </a:bodyPr>
          <a:lstStyle/>
          <a:p>
            <a:pPr algn="ctr"/>
            <a:r>
              <a:rPr lang="tr-TR" b="1" dirty="0" smtClean="0">
                <a:solidFill>
                  <a:srgbClr val="FFC000"/>
                </a:solidFill>
              </a:rPr>
              <a:t>18. YÜZYILIN SONLARINDA KHALKIDIKI’DEKİ MANASTIRLARDAN AYRILAN KEŞİŞLERCE KURULMUŞ… GEÇİMİNİ ŞARAP, LİKÖR, ZEYTİNYAĞI VS ÜRETİMLERİ İLE KARŞILIYOR. ŞARAPLARIN ÜZERİNDE “WİNE THAT ENDS SADNESS-ÜZÜNTÜYÜ SONA ERDİREN ŞARAP” YAZIYOR. </a:t>
            </a:r>
            <a:endParaRPr lang="tr-TR" b="1" dirty="0">
              <a:solidFill>
                <a:srgbClr val="FFC000"/>
              </a:solidFill>
            </a:endParaRPr>
          </a:p>
        </p:txBody>
      </p:sp>
    </p:spTree>
    <p:extLst>
      <p:ext uri="{BB962C8B-B14F-4D97-AF65-F5344CB8AC3E}">
        <p14:creationId xmlns:p14="http://schemas.microsoft.com/office/powerpoint/2010/main" val="40328197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8" name="Metin kutusu 7"/>
          <p:cNvSpPr txBox="1"/>
          <p:nvPr/>
        </p:nvSpPr>
        <p:spPr>
          <a:xfrm>
            <a:off x="-20394" y="5286665"/>
            <a:ext cx="9144000" cy="1477328"/>
          </a:xfrm>
          <a:prstGeom prst="rect">
            <a:avLst/>
          </a:prstGeom>
          <a:noFill/>
        </p:spPr>
        <p:txBody>
          <a:bodyPr wrap="square" rtlCol="0">
            <a:spAutoFit/>
          </a:bodyPr>
          <a:lstStyle/>
          <a:p>
            <a:pPr algn="ctr"/>
            <a:r>
              <a:rPr lang="tr-TR" b="1" dirty="0">
                <a:solidFill>
                  <a:srgbClr val="FFC000"/>
                </a:solidFill>
              </a:rPr>
              <a:t>KOUKOUNARİES VE TROULOS PLAJ’LARINA GİDİP BALIK İSTİFİ OTOBÜSLERE BİNDİK. </a:t>
            </a:r>
            <a:endParaRPr lang="tr-TR" b="1" dirty="0" smtClean="0">
              <a:solidFill>
                <a:srgbClr val="FFC000"/>
              </a:solidFill>
            </a:endParaRPr>
          </a:p>
          <a:p>
            <a:pPr algn="ctr"/>
            <a:r>
              <a:rPr lang="tr-TR" b="1" dirty="0" smtClean="0">
                <a:solidFill>
                  <a:srgbClr val="FFC000"/>
                </a:solidFill>
              </a:rPr>
              <a:t>AÇIK HAVA SİNEMASINDA MAMMA MIA’YI ANİMASYONLAR EŞLİĞİNDE İZLEDİK VE ÇOK EĞLENDİK. </a:t>
            </a:r>
          </a:p>
          <a:p>
            <a:pPr algn="ctr"/>
            <a:r>
              <a:rPr lang="tr-TR" b="1" dirty="0" smtClean="0">
                <a:solidFill>
                  <a:srgbClr val="FFC000"/>
                </a:solidFill>
              </a:rPr>
              <a:t>YUNANLI YAZAR ALEXANDROS PAPADİAMANTİS'İN MÜZE EVİNE GİTTİK. </a:t>
            </a:r>
            <a:endParaRPr lang="tr-TR" b="1" dirty="0">
              <a:solidFill>
                <a:srgbClr val="FFC000"/>
              </a:solidFill>
            </a:endParaRPr>
          </a:p>
          <a:p>
            <a:pPr algn="ctr"/>
            <a:r>
              <a:rPr lang="tr-TR" b="1" dirty="0" smtClean="0">
                <a:solidFill>
                  <a:srgbClr val="FFC000"/>
                </a:solidFill>
              </a:rPr>
              <a:t>YANİ 5 GÜN BOYUNCA TATİL YAPTIK.</a:t>
            </a:r>
          </a:p>
        </p:txBody>
      </p:sp>
      <p:pic>
        <p:nvPicPr>
          <p:cNvPr id="8194" name="Picture 2" descr="C:\Program Files\Microsoft Office\MEDIA\OFFICE14\Bullets\BD15056_.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64600" y="6592888"/>
            <a:ext cx="1428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59"/>
            <a:ext cx="9144000" cy="5143500"/>
          </a:xfrm>
          <a:prstGeom prst="rect">
            <a:avLst/>
          </a:prstGeom>
        </p:spPr>
      </p:pic>
    </p:spTree>
    <p:extLst>
      <p:ext uri="{BB962C8B-B14F-4D97-AF65-F5344CB8AC3E}">
        <p14:creationId xmlns:p14="http://schemas.microsoft.com/office/powerpoint/2010/main" val="201084453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755576" y="476671"/>
            <a:ext cx="2962672" cy="940967"/>
          </a:xfrm>
        </p:spPr>
        <p:txBody>
          <a:bodyPr>
            <a:normAutofit/>
          </a:bodyPr>
          <a:lstStyle/>
          <a:p>
            <a:pPr algn="l"/>
            <a:r>
              <a:rPr lang="tr-TR" sz="2800" dirty="0" smtClean="0">
                <a:solidFill>
                  <a:schemeClr val="accent1">
                    <a:lumMod val="20000"/>
                    <a:lumOff val="80000"/>
                  </a:schemeClr>
                </a:solidFill>
                <a:latin typeface="Arial Black" pitchFamily="34" charset="0"/>
              </a:rPr>
              <a:t>SAKIZ LİMANI</a:t>
            </a:r>
            <a:endParaRPr lang="tr-TR" sz="2800" dirty="0">
              <a:solidFill>
                <a:schemeClr val="accent1">
                  <a:lumMod val="20000"/>
                  <a:lumOff val="80000"/>
                </a:schemeClr>
              </a:solidFill>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960" y="476671"/>
            <a:ext cx="4680519" cy="3510389"/>
          </a:xfrm>
          <a:prstGeom prst="rect">
            <a:avLst/>
          </a:prstGeom>
          <a:ln>
            <a:noFill/>
          </a:ln>
          <a:effectLst>
            <a:softEdge rad="112500"/>
          </a:effectLst>
        </p:spPr>
      </p:pic>
      <p:sp>
        <p:nvSpPr>
          <p:cNvPr id="6" name="Metin kutusu 5"/>
          <p:cNvSpPr txBox="1"/>
          <p:nvPr/>
        </p:nvSpPr>
        <p:spPr>
          <a:xfrm>
            <a:off x="4211960" y="4127228"/>
            <a:ext cx="4680519" cy="1477328"/>
          </a:xfrm>
          <a:prstGeom prst="rect">
            <a:avLst/>
          </a:prstGeom>
          <a:noFill/>
        </p:spPr>
        <p:txBody>
          <a:bodyPr wrap="square" rtlCol="0">
            <a:spAutoFit/>
          </a:bodyPr>
          <a:lstStyle/>
          <a:p>
            <a:r>
              <a:rPr lang="tr-TR" b="1" dirty="0" smtClean="0">
                <a:solidFill>
                  <a:schemeClr val="bg1"/>
                </a:solidFill>
              </a:rPr>
              <a:t>38°22’.12N – 26°08’.72E</a:t>
            </a:r>
          </a:p>
          <a:p>
            <a:r>
              <a:rPr lang="tr-TR" b="1" dirty="0" smtClean="0">
                <a:solidFill>
                  <a:schemeClr val="bg1"/>
                </a:solidFill>
              </a:rPr>
              <a:t>21 Haziran – 23 Haziran 2015</a:t>
            </a:r>
          </a:p>
          <a:p>
            <a:endParaRPr lang="tr-TR" b="1" dirty="0" smtClean="0">
              <a:solidFill>
                <a:schemeClr val="bg1"/>
              </a:solidFill>
            </a:endParaRPr>
          </a:p>
          <a:p>
            <a:r>
              <a:rPr lang="tr-TR" b="1" dirty="0" smtClean="0">
                <a:solidFill>
                  <a:schemeClr val="bg1"/>
                </a:solidFill>
              </a:rPr>
              <a:t>LİMAN ÜCRETİ 	7 € </a:t>
            </a:r>
          </a:p>
          <a:p>
            <a:r>
              <a:rPr lang="tr-TR" b="1" dirty="0" smtClean="0">
                <a:solidFill>
                  <a:schemeClr val="bg1"/>
                </a:solidFill>
              </a:rPr>
              <a:t>ELEKTRİK-SU 	5 €</a:t>
            </a:r>
          </a:p>
        </p:txBody>
      </p:sp>
      <p:sp>
        <p:nvSpPr>
          <p:cNvPr id="7" name="Metin kutusu 6"/>
          <p:cNvSpPr txBox="1"/>
          <p:nvPr/>
        </p:nvSpPr>
        <p:spPr>
          <a:xfrm>
            <a:off x="0" y="5887102"/>
            <a:ext cx="9144000" cy="646331"/>
          </a:xfrm>
          <a:prstGeom prst="rect">
            <a:avLst/>
          </a:prstGeom>
          <a:noFill/>
        </p:spPr>
        <p:txBody>
          <a:bodyPr wrap="square" rtlCol="0">
            <a:spAutoFit/>
          </a:bodyPr>
          <a:lstStyle/>
          <a:p>
            <a:pPr marL="285750" indent="-285750">
              <a:buFont typeface="Arial" pitchFamily="34" charset="0"/>
              <a:buChar char="•"/>
            </a:pPr>
            <a:r>
              <a:rPr lang="tr-TR" b="1" dirty="0" smtClean="0">
                <a:solidFill>
                  <a:srgbClr val="FFC000"/>
                </a:solidFill>
              </a:rPr>
              <a:t>GÜNEYDEKİ OTELİN ÖNÜNDEKİ İSKELELER DOLU ve TEHLİKELİ YÜZER TONOZLAR VAR.</a:t>
            </a:r>
          </a:p>
          <a:p>
            <a:pPr marL="285750" indent="-285750">
              <a:buFont typeface="Arial" pitchFamily="34" charset="0"/>
              <a:buChar char="•"/>
            </a:pPr>
            <a:r>
              <a:rPr lang="tr-TR" b="1" dirty="0" smtClean="0">
                <a:solidFill>
                  <a:srgbClr val="FFC000"/>
                </a:solidFill>
              </a:rPr>
              <a:t>KOYUN BATISINDAKİ BETON RIHTIMA BAĞLANDIK</a:t>
            </a:r>
          </a:p>
        </p:txBody>
      </p:sp>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127" y="1556792"/>
            <a:ext cx="3810000" cy="3629025"/>
          </a:xfrm>
          <a:prstGeom prst="rect">
            <a:avLst/>
          </a:prstGeom>
        </p:spPr>
      </p:pic>
    </p:spTree>
    <p:extLst>
      <p:ext uri="{BB962C8B-B14F-4D97-AF65-F5344CB8AC3E}">
        <p14:creationId xmlns:p14="http://schemas.microsoft.com/office/powerpoint/2010/main" val="3170316632"/>
      </p:ext>
    </p:extLst>
  </p:cSld>
  <p:clrMapOvr>
    <a:masterClrMapping/>
  </p:clrMapOvr>
  <p:transition spd="slow">
    <p:randomBar dir="vert"/>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6372200" y="856006"/>
            <a:ext cx="2771800" cy="648072"/>
          </a:xfrm>
        </p:spPr>
        <p:txBody>
          <a:bodyPr>
            <a:normAutofit fontScale="90000"/>
          </a:bodyPr>
          <a:lstStyle/>
          <a:p>
            <a:r>
              <a:rPr lang="tr-TR" sz="2800" b="1" dirty="0" smtClean="0">
                <a:solidFill>
                  <a:schemeClr val="accent1">
                    <a:lumMod val="20000"/>
                    <a:lumOff val="80000"/>
                  </a:schemeClr>
                </a:solidFill>
                <a:latin typeface="Arial Black" pitchFamily="34" charset="0"/>
              </a:rPr>
              <a:t>EVIA – ATİNA ARASI</a:t>
            </a:r>
            <a:r>
              <a:rPr lang="tr-TR" sz="2800" dirty="0" smtClean="0">
                <a:solidFill>
                  <a:schemeClr val="accent1">
                    <a:lumMod val="20000"/>
                    <a:lumOff val="80000"/>
                  </a:schemeClr>
                </a:solidFill>
                <a:latin typeface="Arial Black" pitchFamily="34" charset="0"/>
              </a:rPr>
              <a:t/>
            </a:r>
            <a:br>
              <a:rPr lang="tr-TR" sz="2800" dirty="0" smtClean="0">
                <a:solidFill>
                  <a:schemeClr val="accent1">
                    <a:lumMod val="20000"/>
                    <a:lumOff val="80000"/>
                  </a:schemeClr>
                </a:solidFill>
                <a:latin typeface="Arial Black" pitchFamily="34" charset="0"/>
              </a:rPr>
            </a:br>
            <a:r>
              <a:rPr lang="tr-TR" sz="2400" b="1" dirty="0" smtClean="0">
                <a:solidFill>
                  <a:srgbClr val="00B0F0"/>
                </a:solidFill>
              </a:rPr>
              <a:t>26 Temmuz/2 Ağustos </a:t>
            </a:r>
            <a:r>
              <a:rPr lang="tr-TR" sz="2400" b="1" dirty="0">
                <a:solidFill>
                  <a:prstClr val="white"/>
                </a:solidFill>
              </a:rPr>
              <a:t/>
            </a:r>
            <a:br>
              <a:rPr lang="tr-TR" sz="2400" b="1" dirty="0">
                <a:solidFill>
                  <a:prstClr val="white"/>
                </a:solidFill>
              </a:rPr>
            </a:br>
            <a:endParaRPr lang="tr-TR" sz="2800" dirty="0">
              <a:solidFill>
                <a:schemeClr val="accent1">
                  <a:lumMod val="20000"/>
                  <a:lumOff val="80000"/>
                </a:schemeClr>
              </a:solidFill>
            </a:endParaRPr>
          </a:p>
        </p:txBody>
      </p:sp>
      <p:sp>
        <p:nvSpPr>
          <p:cNvPr id="5" name="Metin kutusu 4"/>
          <p:cNvSpPr txBox="1"/>
          <p:nvPr/>
        </p:nvSpPr>
        <p:spPr>
          <a:xfrm>
            <a:off x="6588224" y="1484784"/>
            <a:ext cx="2736304" cy="4524315"/>
          </a:xfrm>
          <a:prstGeom prst="rect">
            <a:avLst/>
          </a:prstGeom>
          <a:noFill/>
        </p:spPr>
        <p:txBody>
          <a:bodyPr wrap="square" rtlCol="0">
            <a:spAutoFit/>
          </a:bodyPr>
          <a:lstStyle/>
          <a:p>
            <a:pPr>
              <a:lnSpc>
                <a:spcPct val="200000"/>
              </a:lnSpc>
            </a:pPr>
            <a:r>
              <a:rPr lang="tr-TR" b="1" dirty="0" smtClean="0">
                <a:solidFill>
                  <a:srgbClr val="FFC000"/>
                </a:solidFill>
              </a:rPr>
              <a:t>OREI</a:t>
            </a:r>
          </a:p>
          <a:p>
            <a:pPr>
              <a:lnSpc>
                <a:spcPct val="200000"/>
              </a:lnSpc>
            </a:pPr>
            <a:r>
              <a:rPr lang="tr-TR" b="1" dirty="0" smtClean="0">
                <a:solidFill>
                  <a:srgbClr val="FFC000"/>
                </a:solidFill>
              </a:rPr>
              <a:t>LOUTRAKI EIDIPSOU</a:t>
            </a:r>
          </a:p>
          <a:p>
            <a:pPr>
              <a:lnSpc>
                <a:spcPct val="200000"/>
              </a:lnSpc>
            </a:pPr>
            <a:r>
              <a:rPr lang="tr-TR" b="1" dirty="0" smtClean="0">
                <a:solidFill>
                  <a:srgbClr val="FFC000"/>
                </a:solidFill>
              </a:rPr>
              <a:t>KHALKIS</a:t>
            </a:r>
          </a:p>
          <a:p>
            <a:pPr>
              <a:lnSpc>
                <a:spcPct val="200000"/>
              </a:lnSpc>
            </a:pPr>
            <a:endParaRPr lang="tr-TR" b="1" dirty="0" smtClean="0">
              <a:solidFill>
                <a:srgbClr val="FFC000"/>
              </a:solidFill>
            </a:endParaRPr>
          </a:p>
          <a:p>
            <a:pPr>
              <a:lnSpc>
                <a:spcPct val="200000"/>
              </a:lnSpc>
            </a:pPr>
            <a:r>
              <a:rPr lang="tr-TR" b="1" dirty="0" smtClean="0">
                <a:solidFill>
                  <a:srgbClr val="FFC000"/>
                </a:solidFill>
              </a:rPr>
              <a:t>LAVRION LİMANI</a:t>
            </a:r>
          </a:p>
          <a:p>
            <a:pPr>
              <a:lnSpc>
                <a:spcPct val="200000"/>
              </a:lnSpc>
            </a:pPr>
            <a:r>
              <a:rPr lang="tr-TR" b="1" dirty="0" smtClean="0">
                <a:solidFill>
                  <a:prstClr val="white"/>
                </a:solidFill>
              </a:rPr>
              <a:t>ATİNA </a:t>
            </a:r>
          </a:p>
          <a:p>
            <a:pPr>
              <a:lnSpc>
                <a:spcPct val="200000"/>
              </a:lnSpc>
            </a:pPr>
            <a:r>
              <a:rPr lang="tr-TR" b="1" dirty="0" smtClean="0">
                <a:solidFill>
                  <a:srgbClr val="FFC000"/>
                </a:solidFill>
              </a:rPr>
              <a:t>AGIOS COSMAS MARINA</a:t>
            </a:r>
          </a:p>
          <a:p>
            <a:pPr>
              <a:lnSpc>
                <a:spcPct val="200000"/>
              </a:lnSpc>
            </a:pPr>
            <a:r>
              <a:rPr lang="tr-TR" b="1" dirty="0" smtClean="0">
                <a:solidFill>
                  <a:srgbClr val="FFC000"/>
                </a:solidFill>
              </a:rPr>
              <a:t>ALIMOS MARİNA</a:t>
            </a:r>
            <a:endParaRPr lang="tr-TR" b="1" dirty="0">
              <a:solidFill>
                <a:srgbClr val="FFC000"/>
              </a:solidFill>
            </a:endParaRPr>
          </a:p>
        </p:txBody>
      </p:sp>
      <p:pic>
        <p:nvPicPr>
          <p:cNvPr id="1027" name="Picture 3" descr="C:\Program Files\Microsoft Office\MEDIA\OFFICE14\Bullets\BD15056_.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7613" y="6537325"/>
            <a:ext cx="1428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6" name="İçerik Yer Tutucusu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39552" y="476672"/>
            <a:ext cx="5688632" cy="5914786"/>
          </a:xfrm>
        </p:spPr>
      </p:pic>
    </p:spTree>
    <p:extLst>
      <p:ext uri="{BB962C8B-B14F-4D97-AF65-F5344CB8AC3E}">
        <p14:creationId xmlns:p14="http://schemas.microsoft.com/office/powerpoint/2010/main" val="17367357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0"/>
            <a:ext cx="7046498" cy="603628"/>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OREI</a:t>
            </a:r>
            <a:endParaRPr lang="tr-TR" sz="2800" dirty="0">
              <a:solidFill>
                <a:schemeClr val="accent1">
                  <a:lumMod val="20000"/>
                  <a:lumOff val="80000"/>
                </a:schemeClr>
              </a:solidFill>
            </a:endParaRPr>
          </a:p>
        </p:txBody>
      </p:sp>
      <p:sp>
        <p:nvSpPr>
          <p:cNvPr id="7" name="Metin kutusu 6"/>
          <p:cNvSpPr txBox="1"/>
          <p:nvPr/>
        </p:nvSpPr>
        <p:spPr>
          <a:xfrm>
            <a:off x="25152" y="6021659"/>
            <a:ext cx="4211960" cy="646331"/>
          </a:xfrm>
          <a:prstGeom prst="rect">
            <a:avLst/>
          </a:prstGeom>
          <a:noFill/>
        </p:spPr>
        <p:txBody>
          <a:bodyPr wrap="square" rtlCol="0">
            <a:spAutoFit/>
          </a:bodyPr>
          <a:lstStyle/>
          <a:p>
            <a:r>
              <a:rPr lang="tr-TR" b="1" dirty="0" smtClean="0">
                <a:solidFill>
                  <a:prstClr val="white"/>
                </a:solidFill>
              </a:rPr>
              <a:t>38°56’.88N – 23°05’.7E</a:t>
            </a:r>
          </a:p>
          <a:p>
            <a:r>
              <a:rPr lang="tr-TR" b="1" dirty="0" smtClean="0">
                <a:solidFill>
                  <a:prstClr val="white"/>
                </a:solidFill>
              </a:rPr>
              <a:t>26 Temmuz – 27 Temmuz 2015</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51" y="712695"/>
            <a:ext cx="9144000" cy="5143500"/>
          </a:xfrm>
          <a:prstGeom prst="rect">
            <a:avLst/>
          </a:prstGeom>
        </p:spPr>
      </p:pic>
      <p:sp>
        <p:nvSpPr>
          <p:cNvPr id="9" name="Metin kutusu 8"/>
          <p:cNvSpPr txBox="1"/>
          <p:nvPr/>
        </p:nvSpPr>
        <p:spPr>
          <a:xfrm>
            <a:off x="3319740" y="5934670"/>
            <a:ext cx="2463017" cy="923330"/>
          </a:xfrm>
          <a:prstGeom prst="rect">
            <a:avLst/>
          </a:prstGeom>
          <a:noFill/>
        </p:spPr>
        <p:txBody>
          <a:bodyPr wrap="square" rtlCol="0">
            <a:spAutoFit/>
          </a:bodyPr>
          <a:lstStyle/>
          <a:p>
            <a:pPr algn="r"/>
            <a:r>
              <a:rPr lang="tr-TR" b="1" dirty="0" smtClean="0">
                <a:solidFill>
                  <a:prstClr val="white"/>
                </a:solidFill>
              </a:rPr>
              <a:t>Elektrik 5€</a:t>
            </a:r>
          </a:p>
          <a:p>
            <a:pPr algn="r"/>
            <a:r>
              <a:rPr lang="tr-TR" b="1" dirty="0" smtClean="0">
                <a:solidFill>
                  <a:prstClr val="white"/>
                </a:solidFill>
              </a:rPr>
              <a:t>Su 5€</a:t>
            </a:r>
          </a:p>
          <a:p>
            <a:pPr algn="r"/>
            <a:r>
              <a:rPr lang="tr-TR" b="1" dirty="0" smtClean="0">
                <a:solidFill>
                  <a:prstClr val="white"/>
                </a:solidFill>
              </a:rPr>
              <a:t>Liman Ücreti 7€</a:t>
            </a:r>
          </a:p>
        </p:txBody>
      </p:sp>
      <p:sp>
        <p:nvSpPr>
          <p:cNvPr id="6" name="Metin kutusu 5"/>
          <p:cNvSpPr txBox="1"/>
          <p:nvPr/>
        </p:nvSpPr>
        <p:spPr>
          <a:xfrm>
            <a:off x="4965637" y="5934670"/>
            <a:ext cx="4139953" cy="923330"/>
          </a:xfrm>
          <a:prstGeom prst="rect">
            <a:avLst/>
          </a:prstGeom>
          <a:noFill/>
        </p:spPr>
        <p:txBody>
          <a:bodyPr wrap="square" rtlCol="0">
            <a:spAutoFit/>
          </a:bodyPr>
          <a:lstStyle/>
          <a:p>
            <a:pPr algn="r"/>
            <a:r>
              <a:rPr lang="tr-TR" b="1" dirty="0" smtClean="0">
                <a:solidFill>
                  <a:srgbClr val="FFC000"/>
                </a:solidFill>
              </a:rPr>
              <a:t>HELLENİSTİK DEVİRLERE AİT, </a:t>
            </a:r>
          </a:p>
          <a:p>
            <a:pPr algn="r"/>
            <a:r>
              <a:rPr lang="tr-TR" b="1" dirty="0" smtClean="0">
                <a:solidFill>
                  <a:srgbClr val="FFC000"/>
                </a:solidFill>
              </a:rPr>
              <a:t>DENİZDEN ÇIKARILMIŞ </a:t>
            </a:r>
          </a:p>
          <a:p>
            <a:pPr algn="r"/>
            <a:r>
              <a:rPr lang="tr-TR" b="1" dirty="0" smtClean="0">
                <a:solidFill>
                  <a:srgbClr val="FFC000"/>
                </a:solidFill>
              </a:rPr>
              <a:t>MERMER BOĞA HEYKELİ</a:t>
            </a:r>
            <a:endParaRPr lang="tr-TR" b="1" dirty="0">
              <a:solidFill>
                <a:srgbClr val="FFC000"/>
              </a:solidFill>
            </a:endParaRPr>
          </a:p>
        </p:txBody>
      </p:sp>
    </p:spTree>
    <p:extLst>
      <p:ext uri="{BB962C8B-B14F-4D97-AF65-F5344CB8AC3E}">
        <p14:creationId xmlns:p14="http://schemas.microsoft.com/office/powerpoint/2010/main" val="242122919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48751" y="0"/>
            <a:ext cx="7046498" cy="603628"/>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LOUTRA AIDIPSOU</a:t>
            </a:r>
            <a:endParaRPr lang="tr-TR" sz="2800" dirty="0">
              <a:solidFill>
                <a:schemeClr val="accent1">
                  <a:lumMod val="20000"/>
                  <a:lumOff val="80000"/>
                </a:schemeClr>
              </a:solidFill>
            </a:endParaRPr>
          </a:p>
        </p:txBody>
      </p:sp>
      <p:sp>
        <p:nvSpPr>
          <p:cNvPr id="7" name="Metin kutusu 6"/>
          <p:cNvSpPr txBox="1"/>
          <p:nvPr/>
        </p:nvSpPr>
        <p:spPr>
          <a:xfrm>
            <a:off x="179512" y="6093296"/>
            <a:ext cx="4211960" cy="646331"/>
          </a:xfrm>
          <a:prstGeom prst="rect">
            <a:avLst/>
          </a:prstGeom>
          <a:noFill/>
        </p:spPr>
        <p:txBody>
          <a:bodyPr wrap="square" rtlCol="0">
            <a:spAutoFit/>
          </a:bodyPr>
          <a:lstStyle/>
          <a:p>
            <a:r>
              <a:rPr lang="tr-TR" b="1" dirty="0" smtClean="0">
                <a:solidFill>
                  <a:prstClr val="white"/>
                </a:solidFill>
              </a:rPr>
              <a:t>38°51’.44N – 23°02’.38E</a:t>
            </a:r>
          </a:p>
          <a:p>
            <a:r>
              <a:rPr lang="tr-TR" b="1" dirty="0" smtClean="0">
                <a:solidFill>
                  <a:prstClr val="white"/>
                </a:solidFill>
              </a:rPr>
              <a:t>27 Temmuz – 28 Temmuz 2015</a:t>
            </a:r>
          </a:p>
        </p:txBody>
      </p:sp>
      <p:pic>
        <p:nvPicPr>
          <p:cNvPr id="11" name="Resim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5" name="Metin kutusu 4"/>
          <p:cNvSpPr txBox="1"/>
          <p:nvPr/>
        </p:nvSpPr>
        <p:spPr>
          <a:xfrm>
            <a:off x="3419872" y="6099547"/>
            <a:ext cx="5724128" cy="646331"/>
          </a:xfrm>
          <a:prstGeom prst="rect">
            <a:avLst/>
          </a:prstGeom>
          <a:noFill/>
        </p:spPr>
        <p:txBody>
          <a:bodyPr wrap="square" rtlCol="0">
            <a:spAutoFit/>
          </a:bodyPr>
          <a:lstStyle/>
          <a:p>
            <a:pPr algn="r"/>
            <a:r>
              <a:rPr lang="tr-TR" b="1" dirty="0" smtClean="0">
                <a:solidFill>
                  <a:srgbClr val="FFC000"/>
                </a:solidFill>
              </a:rPr>
              <a:t>KAPLICALARI İLE MEŞHUR</a:t>
            </a:r>
          </a:p>
          <a:p>
            <a:pPr algn="r"/>
            <a:r>
              <a:rPr lang="tr-TR" b="1" dirty="0" smtClean="0">
                <a:solidFill>
                  <a:srgbClr val="FFC000"/>
                </a:solidFill>
              </a:rPr>
              <a:t>YERLİ TURİSTLER ÇOĞUNLUKTA</a:t>
            </a:r>
            <a:endParaRPr lang="tr-TR" b="1" dirty="0">
              <a:solidFill>
                <a:srgbClr val="FFC000"/>
              </a:solidFill>
            </a:endParaRPr>
          </a:p>
        </p:txBody>
      </p:sp>
    </p:spTree>
    <p:extLst>
      <p:ext uri="{BB962C8B-B14F-4D97-AF65-F5344CB8AC3E}">
        <p14:creationId xmlns:p14="http://schemas.microsoft.com/office/powerpoint/2010/main" val="155803472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48751" y="0"/>
            <a:ext cx="7046498" cy="603628"/>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KHALKIS</a:t>
            </a:r>
            <a:endParaRPr lang="tr-TR" sz="2800" dirty="0">
              <a:solidFill>
                <a:schemeClr val="accent1">
                  <a:lumMod val="20000"/>
                  <a:lumOff val="80000"/>
                </a:schemeClr>
              </a:solidFill>
            </a:endParaRPr>
          </a:p>
        </p:txBody>
      </p:sp>
      <p:sp>
        <p:nvSpPr>
          <p:cNvPr id="7" name="Metin kutusu 6"/>
          <p:cNvSpPr txBox="1"/>
          <p:nvPr/>
        </p:nvSpPr>
        <p:spPr>
          <a:xfrm>
            <a:off x="179512" y="6093296"/>
            <a:ext cx="4211960" cy="646331"/>
          </a:xfrm>
          <a:prstGeom prst="rect">
            <a:avLst/>
          </a:prstGeom>
          <a:noFill/>
        </p:spPr>
        <p:txBody>
          <a:bodyPr wrap="square" rtlCol="0">
            <a:spAutoFit/>
          </a:bodyPr>
          <a:lstStyle/>
          <a:p>
            <a:r>
              <a:rPr lang="tr-TR" b="1" dirty="0" smtClean="0">
                <a:solidFill>
                  <a:prstClr val="white"/>
                </a:solidFill>
              </a:rPr>
              <a:t>38°28’.61N – 23°02’.38E</a:t>
            </a:r>
          </a:p>
          <a:p>
            <a:r>
              <a:rPr lang="tr-TR" b="1" dirty="0" smtClean="0">
                <a:solidFill>
                  <a:prstClr val="white"/>
                </a:solidFill>
              </a:rPr>
              <a:t>28 Temmuz – 29 Temmuz 2015</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8680"/>
            <a:ext cx="9144000" cy="5143500"/>
          </a:xfrm>
          <a:prstGeom prst="rect">
            <a:avLst/>
          </a:prstGeom>
        </p:spPr>
      </p:pic>
      <p:sp>
        <p:nvSpPr>
          <p:cNvPr id="8" name="Metin kutusu 7"/>
          <p:cNvSpPr txBox="1"/>
          <p:nvPr/>
        </p:nvSpPr>
        <p:spPr>
          <a:xfrm>
            <a:off x="3347864" y="5794839"/>
            <a:ext cx="5796136" cy="923330"/>
          </a:xfrm>
          <a:prstGeom prst="rect">
            <a:avLst/>
          </a:prstGeom>
          <a:noFill/>
        </p:spPr>
        <p:txBody>
          <a:bodyPr wrap="square" rtlCol="0">
            <a:spAutoFit/>
          </a:bodyPr>
          <a:lstStyle/>
          <a:p>
            <a:pPr algn="r"/>
            <a:r>
              <a:rPr lang="tr-TR" b="1" dirty="0" smtClean="0">
                <a:solidFill>
                  <a:srgbClr val="FFC000"/>
                </a:solidFill>
              </a:rPr>
              <a:t>KUZEY’DE BEKLERKEN ABORDA OLUNMASI ÖNERİLİR.</a:t>
            </a:r>
          </a:p>
          <a:p>
            <a:pPr algn="r"/>
            <a:r>
              <a:rPr lang="tr-TR" b="1" dirty="0" smtClean="0">
                <a:solidFill>
                  <a:srgbClr val="FFC000"/>
                </a:solidFill>
              </a:rPr>
              <a:t>AKINTI ÇOK FAZLA. ARİSTO DAHİ ÇÖZEMEYİP ATLAMIŞ.</a:t>
            </a:r>
          </a:p>
          <a:p>
            <a:pPr algn="r"/>
            <a:r>
              <a:rPr lang="tr-TR" b="1" dirty="0" smtClean="0">
                <a:solidFill>
                  <a:srgbClr val="FFC000"/>
                </a:solidFill>
              </a:rPr>
              <a:t>BOĞAZ GEÇİŞ ÜCRETİ 35 €</a:t>
            </a:r>
            <a:endParaRPr lang="tr-TR" b="1" dirty="0">
              <a:solidFill>
                <a:srgbClr val="FFC000"/>
              </a:solidFill>
            </a:endParaRPr>
          </a:p>
        </p:txBody>
      </p:sp>
    </p:spTree>
    <p:extLst>
      <p:ext uri="{BB962C8B-B14F-4D97-AF65-F5344CB8AC3E}">
        <p14:creationId xmlns:p14="http://schemas.microsoft.com/office/powerpoint/2010/main" val="394754552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6" name="Başlık 1"/>
          <p:cNvSpPr>
            <a:spLocks noGrp="1"/>
          </p:cNvSpPr>
          <p:nvPr>
            <p:ph type="title"/>
          </p:nvPr>
        </p:nvSpPr>
        <p:spPr>
          <a:xfrm>
            <a:off x="1048751" y="0"/>
            <a:ext cx="7046498" cy="603628"/>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KHALKIS GEÇİŞİ</a:t>
            </a:r>
            <a:endParaRPr lang="tr-TR" sz="2800" dirty="0">
              <a:solidFill>
                <a:schemeClr val="accent1">
                  <a:lumMod val="20000"/>
                  <a:lumOff val="80000"/>
                </a:schemeClr>
              </a:solidFill>
            </a:endParaRPr>
          </a:p>
        </p:txBody>
      </p:sp>
      <p:pic>
        <p:nvPicPr>
          <p:cNvPr id="4" name="CNR-Khalki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9856" y="980728"/>
            <a:ext cx="9153856" cy="5145435"/>
          </a:xfrm>
        </p:spPr>
      </p:pic>
    </p:spTree>
    <p:extLst>
      <p:ext uri="{BB962C8B-B14F-4D97-AF65-F5344CB8AC3E}">
        <p14:creationId xmlns:p14="http://schemas.microsoft.com/office/powerpoint/2010/main" val="34466001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8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5004048" y="30591"/>
            <a:ext cx="4032448" cy="849916"/>
          </a:xfrm>
        </p:spPr>
        <p:txBody>
          <a:bodyPr>
            <a:normAutofit/>
          </a:bodyPr>
          <a:lstStyle/>
          <a:p>
            <a:pPr algn="l">
              <a:lnSpc>
                <a:spcPct val="150000"/>
              </a:lnSpc>
            </a:pPr>
            <a:r>
              <a:rPr lang="tr-TR" sz="2800" b="1" dirty="0" smtClean="0">
                <a:solidFill>
                  <a:schemeClr val="accent1">
                    <a:lumMod val="20000"/>
                    <a:lumOff val="80000"/>
                  </a:schemeClr>
                </a:solidFill>
                <a:latin typeface="Arial Black" pitchFamily="34" charset="0"/>
              </a:rPr>
              <a:t>ATİNA</a:t>
            </a:r>
            <a:endParaRPr lang="tr-TR" sz="2800" dirty="0">
              <a:solidFill>
                <a:schemeClr val="accent1">
                  <a:lumMod val="20000"/>
                  <a:lumOff val="80000"/>
                </a:schemeClr>
              </a:solidFill>
            </a:endParaRPr>
          </a:p>
        </p:txBody>
      </p:sp>
      <p:sp>
        <p:nvSpPr>
          <p:cNvPr id="9" name="Metin kutusu 8"/>
          <p:cNvSpPr txBox="1"/>
          <p:nvPr/>
        </p:nvSpPr>
        <p:spPr>
          <a:xfrm>
            <a:off x="5021948" y="2519030"/>
            <a:ext cx="4211960" cy="646331"/>
          </a:xfrm>
          <a:prstGeom prst="rect">
            <a:avLst/>
          </a:prstGeom>
          <a:noFill/>
        </p:spPr>
        <p:txBody>
          <a:bodyPr wrap="square" rtlCol="0">
            <a:spAutoFit/>
          </a:bodyPr>
          <a:lstStyle/>
          <a:p>
            <a:r>
              <a:rPr lang="tr-TR" b="1" dirty="0" smtClean="0">
                <a:solidFill>
                  <a:prstClr val="white"/>
                </a:solidFill>
              </a:rPr>
              <a:t>37°44’.66N – 23°25’.59E</a:t>
            </a:r>
          </a:p>
          <a:p>
            <a:r>
              <a:rPr lang="tr-TR" b="1" dirty="0" smtClean="0">
                <a:solidFill>
                  <a:prstClr val="white"/>
                </a:solidFill>
              </a:rPr>
              <a:t>29 Temmuz– 1 Ağustos 2015</a:t>
            </a:r>
          </a:p>
        </p:txBody>
      </p:sp>
      <p:sp>
        <p:nvSpPr>
          <p:cNvPr id="5" name="Metin kutusu 4"/>
          <p:cNvSpPr txBox="1"/>
          <p:nvPr/>
        </p:nvSpPr>
        <p:spPr>
          <a:xfrm>
            <a:off x="5004048" y="764704"/>
            <a:ext cx="3744416" cy="1754326"/>
          </a:xfrm>
          <a:prstGeom prst="rect">
            <a:avLst/>
          </a:prstGeom>
          <a:noFill/>
        </p:spPr>
        <p:txBody>
          <a:bodyPr wrap="square" rtlCol="0">
            <a:spAutoFit/>
          </a:bodyPr>
          <a:lstStyle/>
          <a:p>
            <a:r>
              <a:rPr lang="tr-TR" b="1" dirty="0" smtClean="0">
                <a:solidFill>
                  <a:srgbClr val="FFC000"/>
                </a:solidFill>
              </a:rPr>
              <a:t>LAVRIO LİMANI , </a:t>
            </a:r>
          </a:p>
          <a:p>
            <a:r>
              <a:rPr lang="tr-TR" b="1" dirty="0" smtClean="0">
                <a:solidFill>
                  <a:srgbClr val="FFC000"/>
                </a:solidFill>
              </a:rPr>
              <a:t>AGIOS COSMAS MARİNA ,</a:t>
            </a:r>
          </a:p>
          <a:p>
            <a:r>
              <a:rPr lang="tr-TR" b="1" dirty="0" smtClean="0">
                <a:solidFill>
                  <a:srgbClr val="FFC000"/>
                </a:solidFill>
              </a:rPr>
              <a:t>ALİMOS MARİNADA KALDIK. </a:t>
            </a:r>
          </a:p>
          <a:p>
            <a:endParaRPr lang="tr-TR" b="1" dirty="0" smtClean="0">
              <a:solidFill>
                <a:srgbClr val="FFC000"/>
              </a:solidFill>
            </a:endParaRPr>
          </a:p>
          <a:p>
            <a:r>
              <a:rPr lang="tr-TR" b="1" dirty="0" smtClean="0">
                <a:solidFill>
                  <a:srgbClr val="FFC000"/>
                </a:solidFill>
              </a:rPr>
              <a:t>TEKNEMİZİ VİBRASYON SEBEBİYLE KARAYA ALDIK.</a:t>
            </a:r>
            <a:endParaRPr lang="tr-TR" b="1" dirty="0">
              <a:solidFill>
                <a:srgbClr val="FFC000"/>
              </a:solidFill>
            </a:endParaRPr>
          </a:p>
        </p:txBody>
      </p:sp>
      <p:sp>
        <p:nvSpPr>
          <p:cNvPr id="7" name="Metin kutusu 6"/>
          <p:cNvSpPr txBox="1"/>
          <p:nvPr/>
        </p:nvSpPr>
        <p:spPr>
          <a:xfrm>
            <a:off x="5028728" y="3165361"/>
            <a:ext cx="4211960" cy="369332"/>
          </a:xfrm>
          <a:prstGeom prst="rect">
            <a:avLst/>
          </a:prstGeom>
          <a:noFill/>
        </p:spPr>
        <p:txBody>
          <a:bodyPr wrap="square" rtlCol="0">
            <a:spAutoFit/>
          </a:bodyPr>
          <a:lstStyle/>
          <a:p>
            <a:r>
              <a:rPr lang="tr-TR" b="1" dirty="0" smtClean="0">
                <a:solidFill>
                  <a:prstClr val="white"/>
                </a:solidFill>
              </a:rPr>
              <a:t>ATMA-ÇEKME PARASI - 220 EURO</a:t>
            </a:r>
          </a:p>
        </p:txBody>
      </p:sp>
      <p:pic>
        <p:nvPicPr>
          <p:cNvPr id="10" name="Resim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3037" y="3529788"/>
            <a:ext cx="3138940" cy="3076161"/>
          </a:xfrm>
          <a:prstGeom prst="rect">
            <a:avLst/>
          </a:prstGeom>
        </p:spPr>
      </p:pic>
      <p:pic>
        <p:nvPicPr>
          <p:cNvPr id="6" name="İçerik Yer Tutucusu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11560" y="341558"/>
            <a:ext cx="3918309" cy="6269296"/>
          </a:xfrm>
        </p:spPr>
      </p:pic>
    </p:spTree>
    <p:extLst>
      <p:ext uri="{BB962C8B-B14F-4D97-AF65-F5344CB8AC3E}">
        <p14:creationId xmlns:p14="http://schemas.microsoft.com/office/powerpoint/2010/main" val="85999642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55776" y="188640"/>
            <a:ext cx="5976664" cy="606864"/>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SARONIC KÖRFEZİ</a:t>
            </a:r>
            <a:endParaRPr lang="tr-TR" sz="2800" dirty="0">
              <a:solidFill>
                <a:schemeClr val="accent1">
                  <a:lumMod val="20000"/>
                  <a:lumOff val="80000"/>
                </a:schemeClr>
              </a:solidFill>
            </a:endParaRPr>
          </a:p>
        </p:txBody>
      </p:sp>
      <p:sp>
        <p:nvSpPr>
          <p:cNvPr id="4" name="Metin kutusu 3"/>
          <p:cNvSpPr txBox="1"/>
          <p:nvPr/>
        </p:nvSpPr>
        <p:spPr>
          <a:xfrm>
            <a:off x="395536" y="3212976"/>
            <a:ext cx="2360628" cy="2723823"/>
          </a:xfrm>
          <a:prstGeom prst="rect">
            <a:avLst/>
          </a:prstGeom>
          <a:noFill/>
        </p:spPr>
        <p:txBody>
          <a:bodyPr wrap="square" rtlCol="0">
            <a:spAutoFit/>
          </a:bodyPr>
          <a:lstStyle/>
          <a:p>
            <a:pPr marL="285750" indent="-285750">
              <a:lnSpc>
                <a:spcPct val="200000"/>
              </a:lnSpc>
              <a:buFont typeface="Arial" pitchFamily="34" charset="0"/>
              <a:buChar char="•"/>
            </a:pPr>
            <a:r>
              <a:rPr lang="tr-TR" b="1" dirty="0" smtClean="0">
                <a:solidFill>
                  <a:srgbClr val="FFC000"/>
                </a:solidFill>
              </a:rPr>
              <a:t>AEGINA ADASI</a:t>
            </a:r>
          </a:p>
          <a:p>
            <a:pPr marL="285750" indent="-285750">
              <a:lnSpc>
                <a:spcPct val="200000"/>
              </a:lnSpc>
              <a:buFont typeface="Arial" pitchFamily="34" charset="0"/>
              <a:buChar char="•"/>
            </a:pPr>
            <a:r>
              <a:rPr lang="tr-TR" b="1" dirty="0" smtClean="0">
                <a:solidFill>
                  <a:srgbClr val="FFC000"/>
                </a:solidFill>
              </a:rPr>
              <a:t>POROS </a:t>
            </a:r>
            <a:r>
              <a:rPr lang="tr-TR" b="1" dirty="0">
                <a:solidFill>
                  <a:srgbClr val="FFC000"/>
                </a:solidFill>
              </a:rPr>
              <a:t>ADASI</a:t>
            </a:r>
          </a:p>
          <a:p>
            <a:pPr marL="285750" indent="-285750">
              <a:lnSpc>
                <a:spcPct val="200000"/>
              </a:lnSpc>
              <a:buFont typeface="Arial" pitchFamily="34" charset="0"/>
              <a:buChar char="•"/>
            </a:pPr>
            <a:r>
              <a:rPr lang="tr-TR" b="1" dirty="0" smtClean="0">
                <a:solidFill>
                  <a:srgbClr val="FFC000"/>
                </a:solidFill>
              </a:rPr>
              <a:t>HYDRA </a:t>
            </a:r>
            <a:r>
              <a:rPr lang="tr-TR" b="1" dirty="0">
                <a:solidFill>
                  <a:srgbClr val="FFC000"/>
                </a:solidFill>
              </a:rPr>
              <a:t>ADASI</a:t>
            </a:r>
          </a:p>
          <a:p>
            <a:pPr marL="285750" indent="-285750">
              <a:lnSpc>
                <a:spcPct val="200000"/>
              </a:lnSpc>
              <a:buFont typeface="Arial" pitchFamily="34" charset="0"/>
              <a:buChar char="•"/>
            </a:pPr>
            <a:r>
              <a:rPr lang="tr-TR" b="1" dirty="0" smtClean="0">
                <a:solidFill>
                  <a:srgbClr val="FFC000"/>
                </a:solidFill>
              </a:rPr>
              <a:t>SPETSES ADASI</a:t>
            </a:r>
            <a:endParaRPr lang="tr-TR" b="1" dirty="0">
              <a:solidFill>
                <a:srgbClr val="FFC000"/>
              </a:solidFill>
            </a:endParaRPr>
          </a:p>
          <a:p>
            <a:pPr>
              <a:lnSpc>
                <a:spcPct val="150000"/>
              </a:lnSpc>
            </a:pPr>
            <a:endParaRPr lang="tr-TR" b="1" dirty="0">
              <a:solidFill>
                <a:prstClr val="white"/>
              </a:solidFill>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5816" y="908720"/>
            <a:ext cx="5267275" cy="5267275"/>
          </a:xfrm>
          <a:prstGeom prst="rect">
            <a:avLst/>
          </a:prstGeom>
        </p:spPr>
      </p:pic>
    </p:spTree>
    <p:extLst>
      <p:ext uri="{BB962C8B-B14F-4D97-AF65-F5344CB8AC3E}">
        <p14:creationId xmlns:p14="http://schemas.microsoft.com/office/powerpoint/2010/main" val="2719948413"/>
      </p:ext>
    </p:extLst>
  </p:cSld>
  <p:clrMapOvr>
    <a:masterClrMapping/>
  </p:clrMapOvr>
  <p:transition spd="slow">
    <p:wheel spokes="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699792" y="0"/>
            <a:ext cx="4032448" cy="849916"/>
          </a:xfrm>
        </p:spPr>
        <p:txBody>
          <a:bodyPr>
            <a:normAutofit/>
          </a:bodyPr>
          <a:lstStyle/>
          <a:p>
            <a:pPr>
              <a:lnSpc>
                <a:spcPct val="150000"/>
              </a:lnSpc>
            </a:pPr>
            <a:r>
              <a:rPr lang="tr-TR" sz="2800" b="1" dirty="0" smtClean="0">
                <a:solidFill>
                  <a:schemeClr val="accent1">
                    <a:lumMod val="20000"/>
                    <a:lumOff val="80000"/>
                  </a:schemeClr>
                </a:solidFill>
                <a:latin typeface="Arial Black" pitchFamily="34" charset="0"/>
              </a:rPr>
              <a:t>AEGINA ADASI</a:t>
            </a:r>
            <a:endParaRPr lang="tr-TR" sz="2800" dirty="0">
              <a:solidFill>
                <a:schemeClr val="accent1">
                  <a:lumMod val="20000"/>
                  <a:lumOff val="80000"/>
                </a:schemeClr>
              </a:solidFill>
            </a:endParaRPr>
          </a:p>
        </p:txBody>
      </p:sp>
      <p:sp>
        <p:nvSpPr>
          <p:cNvPr id="9" name="Metin kutusu 8"/>
          <p:cNvSpPr txBox="1"/>
          <p:nvPr/>
        </p:nvSpPr>
        <p:spPr>
          <a:xfrm>
            <a:off x="25152" y="6021659"/>
            <a:ext cx="4211960" cy="646331"/>
          </a:xfrm>
          <a:prstGeom prst="rect">
            <a:avLst/>
          </a:prstGeom>
          <a:noFill/>
        </p:spPr>
        <p:txBody>
          <a:bodyPr wrap="square" rtlCol="0">
            <a:spAutoFit/>
          </a:bodyPr>
          <a:lstStyle/>
          <a:p>
            <a:r>
              <a:rPr lang="tr-TR" b="1" dirty="0" smtClean="0">
                <a:solidFill>
                  <a:prstClr val="white"/>
                </a:solidFill>
              </a:rPr>
              <a:t>37°44’.66N – 23°25’.59E</a:t>
            </a:r>
          </a:p>
          <a:p>
            <a:r>
              <a:rPr lang="tr-TR" b="1" dirty="0" smtClean="0">
                <a:solidFill>
                  <a:prstClr val="white"/>
                </a:solidFill>
              </a:rPr>
              <a:t>2 Ağustos– 3 Ağustos 2015</a:t>
            </a:r>
          </a:p>
        </p:txBody>
      </p:sp>
      <p:sp>
        <p:nvSpPr>
          <p:cNvPr id="5" name="Metin kutusu 4"/>
          <p:cNvSpPr txBox="1"/>
          <p:nvPr/>
        </p:nvSpPr>
        <p:spPr>
          <a:xfrm>
            <a:off x="2915817" y="5877272"/>
            <a:ext cx="6228184" cy="923330"/>
          </a:xfrm>
          <a:prstGeom prst="rect">
            <a:avLst/>
          </a:prstGeom>
          <a:noFill/>
        </p:spPr>
        <p:txBody>
          <a:bodyPr wrap="square" rtlCol="0">
            <a:spAutoFit/>
          </a:bodyPr>
          <a:lstStyle/>
          <a:p>
            <a:r>
              <a:rPr lang="tr-TR" b="1" dirty="0" smtClean="0">
                <a:solidFill>
                  <a:srgbClr val="FFC000"/>
                </a:solidFill>
              </a:rPr>
              <a:t>AEGINA ADASINDA LİMANDA YER BULMAK ÇOK ZOR. BİZ DE SABAH ERKEN SAATTE AYRILACAĞIMIZA SÖZ VERİP BİR GEZİ TEKNESİNİN YERİNE BAĞLANDIK.</a:t>
            </a:r>
            <a:endParaRPr lang="tr-TR" b="1" dirty="0">
              <a:solidFill>
                <a:srgbClr val="FFC000"/>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733771"/>
            <a:ext cx="9144001" cy="5143501"/>
          </a:xfrm>
        </p:spPr>
      </p:pic>
    </p:spTree>
    <p:extLst>
      <p:ext uri="{BB962C8B-B14F-4D97-AF65-F5344CB8AC3E}">
        <p14:creationId xmlns:p14="http://schemas.microsoft.com/office/powerpoint/2010/main" val="42241325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259632" y="27709"/>
            <a:ext cx="7046498" cy="603628"/>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AEGINA</a:t>
            </a:r>
            <a:endParaRPr lang="tr-TR" sz="2800" dirty="0">
              <a:solidFill>
                <a:schemeClr val="accent1">
                  <a:lumMod val="20000"/>
                  <a:lumOff val="8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8680"/>
            <a:ext cx="9144000" cy="5143500"/>
          </a:xfrm>
          <a:prstGeom prst="rect">
            <a:avLst/>
          </a:prstGeom>
        </p:spPr>
      </p:pic>
      <p:sp>
        <p:nvSpPr>
          <p:cNvPr id="4" name="Metin kutusu 3"/>
          <p:cNvSpPr txBox="1"/>
          <p:nvPr/>
        </p:nvSpPr>
        <p:spPr>
          <a:xfrm>
            <a:off x="0" y="5764188"/>
            <a:ext cx="9144000" cy="1200329"/>
          </a:xfrm>
          <a:prstGeom prst="rect">
            <a:avLst/>
          </a:prstGeom>
          <a:noFill/>
        </p:spPr>
        <p:txBody>
          <a:bodyPr wrap="square" rtlCol="0">
            <a:spAutoFit/>
          </a:bodyPr>
          <a:lstStyle/>
          <a:p>
            <a:pPr algn="ctr"/>
            <a:r>
              <a:rPr lang="tr-TR" b="1" dirty="0" smtClean="0">
                <a:solidFill>
                  <a:srgbClr val="FFC000"/>
                </a:solidFill>
              </a:rPr>
              <a:t>TARİHİ ANTİK ÇAĞLARA DAYANIYOR. BURADA 4000’DEN FAZLA YILDIR YERLEŞİM VAR. </a:t>
            </a:r>
          </a:p>
          <a:p>
            <a:pPr algn="ctr"/>
            <a:r>
              <a:rPr lang="tr-TR" b="1" dirty="0" smtClean="0">
                <a:solidFill>
                  <a:srgbClr val="FFC000"/>
                </a:solidFill>
              </a:rPr>
              <a:t>AEGİNA'DA YETİŞEN EN MEŞHUR ÜRÜN FISTIK... LİMANDA KAYIKLARDA MEYVE SEBZE SATILIYOR. ..ÜSTÜ KAPALI BALIK PAZARI ADANIN EN OTANTİK YERLERİNDEN BİRİ…</a:t>
            </a:r>
          </a:p>
          <a:p>
            <a:pPr algn="ctr"/>
            <a:r>
              <a:rPr lang="tr-TR" b="1" dirty="0" smtClean="0">
                <a:solidFill>
                  <a:srgbClr val="FFC000"/>
                </a:solidFill>
              </a:rPr>
              <a:t>KAZANCAKİS ÜNLÜ ROMANI ZORBA’YI BURADA KALEME ALMIŞ…</a:t>
            </a:r>
            <a:endParaRPr lang="tr-TR" b="1" dirty="0">
              <a:solidFill>
                <a:srgbClr val="FFC000"/>
              </a:solidFill>
            </a:endParaRPr>
          </a:p>
        </p:txBody>
      </p:sp>
    </p:spTree>
    <p:extLst>
      <p:ext uri="{BB962C8B-B14F-4D97-AF65-F5344CB8AC3E}">
        <p14:creationId xmlns:p14="http://schemas.microsoft.com/office/powerpoint/2010/main" val="285274555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548680"/>
            <a:ext cx="9147439" cy="5145435"/>
          </a:xfrm>
        </p:spPr>
      </p:pic>
      <p:sp>
        <p:nvSpPr>
          <p:cNvPr id="2" name="Başlık 1"/>
          <p:cNvSpPr>
            <a:spLocks noGrp="1"/>
          </p:cNvSpPr>
          <p:nvPr>
            <p:ph type="title"/>
          </p:nvPr>
        </p:nvSpPr>
        <p:spPr>
          <a:xfrm>
            <a:off x="2627784" y="0"/>
            <a:ext cx="4104456" cy="661276"/>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POROS ADASI</a:t>
            </a:r>
            <a:endParaRPr lang="tr-TR" sz="2800" dirty="0">
              <a:solidFill>
                <a:schemeClr val="accent1">
                  <a:lumMod val="20000"/>
                  <a:lumOff val="80000"/>
                </a:schemeClr>
              </a:solidFill>
            </a:endParaRPr>
          </a:p>
        </p:txBody>
      </p:sp>
      <p:sp>
        <p:nvSpPr>
          <p:cNvPr id="9" name="Metin kutusu 8"/>
          <p:cNvSpPr txBox="1"/>
          <p:nvPr/>
        </p:nvSpPr>
        <p:spPr>
          <a:xfrm>
            <a:off x="-34489" y="5230941"/>
            <a:ext cx="4211960" cy="646331"/>
          </a:xfrm>
          <a:prstGeom prst="rect">
            <a:avLst/>
          </a:prstGeom>
          <a:noFill/>
        </p:spPr>
        <p:txBody>
          <a:bodyPr wrap="square" rtlCol="0">
            <a:spAutoFit/>
          </a:bodyPr>
          <a:lstStyle/>
          <a:p>
            <a:r>
              <a:rPr lang="tr-TR" b="1" dirty="0" smtClean="0">
                <a:solidFill>
                  <a:srgbClr val="002060"/>
                </a:solidFill>
              </a:rPr>
              <a:t>37°29’.61N – 23°27’.74E</a:t>
            </a:r>
          </a:p>
          <a:p>
            <a:r>
              <a:rPr lang="tr-TR" b="1" dirty="0">
                <a:solidFill>
                  <a:srgbClr val="002060"/>
                </a:solidFill>
              </a:rPr>
              <a:t>3</a:t>
            </a:r>
            <a:r>
              <a:rPr lang="tr-TR" b="1" dirty="0" smtClean="0">
                <a:solidFill>
                  <a:srgbClr val="002060"/>
                </a:solidFill>
              </a:rPr>
              <a:t> Ağustos– 4 Ağustos 2015</a:t>
            </a:r>
          </a:p>
        </p:txBody>
      </p:sp>
      <p:sp>
        <p:nvSpPr>
          <p:cNvPr id="3" name="Metin kutusu 2"/>
          <p:cNvSpPr txBox="1"/>
          <p:nvPr/>
        </p:nvSpPr>
        <p:spPr>
          <a:xfrm>
            <a:off x="-34489" y="5657671"/>
            <a:ext cx="9144001" cy="1200329"/>
          </a:xfrm>
          <a:prstGeom prst="rect">
            <a:avLst/>
          </a:prstGeom>
          <a:noFill/>
        </p:spPr>
        <p:txBody>
          <a:bodyPr wrap="square" rtlCol="0">
            <a:spAutoFit/>
          </a:bodyPr>
          <a:lstStyle/>
          <a:p>
            <a:pPr algn="ctr"/>
            <a:r>
              <a:rPr lang="tr-TR" b="1" dirty="0" smtClean="0">
                <a:solidFill>
                  <a:srgbClr val="FFC000"/>
                </a:solidFill>
              </a:rPr>
              <a:t>POROS, ADASI NIN KARŞI KIYISI  GALATAS ADI VERİLEN ANA KARA… BURASI 400 MT’LİK BİR BOĞAZ…POROS’TAN  ANA KARAYA GEÇMEK DOLMUŞ TEKNELERLE ÇOK KOLAY. </a:t>
            </a:r>
            <a:r>
              <a:rPr lang="tr-TR" b="1" dirty="0">
                <a:solidFill>
                  <a:srgbClr val="FFC000"/>
                </a:solidFill>
              </a:rPr>
              <a:t> </a:t>
            </a:r>
            <a:r>
              <a:rPr lang="tr-TR" b="1" dirty="0" smtClean="0">
                <a:solidFill>
                  <a:srgbClr val="FFC000"/>
                </a:solidFill>
              </a:rPr>
              <a:t>BİZ TAVERNALARIN BİTTİĞİ YERE KIÇTAN KARA OLDUK</a:t>
            </a:r>
            <a:r>
              <a:rPr lang="tr-TR" b="1" dirty="0">
                <a:solidFill>
                  <a:srgbClr val="FFC000"/>
                </a:solidFill>
              </a:rPr>
              <a:t>. BURADA İNANILMAZ YOĞUN BİR TEKNE TRAFİĞİ </a:t>
            </a:r>
            <a:r>
              <a:rPr lang="tr-TR" b="1" dirty="0" smtClean="0">
                <a:solidFill>
                  <a:srgbClr val="FFC000"/>
                </a:solidFill>
              </a:rPr>
              <a:t>VAR…SANKİ </a:t>
            </a:r>
            <a:r>
              <a:rPr lang="tr-TR" b="1" dirty="0">
                <a:solidFill>
                  <a:srgbClr val="FFC000"/>
                </a:solidFill>
              </a:rPr>
              <a:t>YUNANİSTAN’IN TEKNE TURİZM MERKEZİ BU ADA… </a:t>
            </a:r>
          </a:p>
        </p:txBody>
      </p:sp>
    </p:spTree>
    <p:extLst>
      <p:ext uri="{BB962C8B-B14F-4D97-AF65-F5344CB8AC3E}">
        <p14:creationId xmlns:p14="http://schemas.microsoft.com/office/powerpoint/2010/main" val="30106764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3" name="İçerik Yer Tutucusu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11760" y="620688"/>
            <a:ext cx="4176464" cy="5568619"/>
          </a:xfrm>
          <a:prstGeom prst="rect">
            <a:avLst/>
          </a:prstGeom>
          <a:ln>
            <a:noFill/>
          </a:ln>
          <a:effectLst>
            <a:softEdge rad="112500"/>
          </a:effectLst>
        </p:spPr>
      </p:pic>
      <p:sp>
        <p:nvSpPr>
          <p:cNvPr id="4" name="Başlık 1"/>
          <p:cNvSpPr>
            <a:spLocks noGrp="1"/>
          </p:cNvSpPr>
          <p:nvPr>
            <p:ph type="title"/>
          </p:nvPr>
        </p:nvSpPr>
        <p:spPr>
          <a:xfrm>
            <a:off x="539552" y="11266"/>
            <a:ext cx="8147248" cy="868958"/>
          </a:xfrm>
        </p:spPr>
        <p:txBody>
          <a:bodyPr>
            <a:normAutofit/>
          </a:bodyPr>
          <a:lstStyle/>
          <a:p>
            <a:r>
              <a:rPr lang="tr-TR" sz="2800" dirty="0">
                <a:solidFill>
                  <a:schemeClr val="accent1">
                    <a:lumMod val="20000"/>
                    <a:lumOff val="80000"/>
                  </a:schemeClr>
                </a:solidFill>
                <a:latin typeface="Arial Black" pitchFamily="34" charset="0"/>
              </a:rPr>
              <a:t>SAKIZ </a:t>
            </a:r>
            <a:r>
              <a:rPr lang="tr-TR" sz="2800" dirty="0" smtClean="0">
                <a:solidFill>
                  <a:schemeClr val="accent1">
                    <a:lumMod val="20000"/>
                    <a:lumOff val="80000"/>
                  </a:schemeClr>
                </a:solidFill>
                <a:latin typeface="Arial Black" pitchFamily="34" charset="0"/>
              </a:rPr>
              <a:t>ADASI KALESİ</a:t>
            </a:r>
            <a:endParaRPr lang="tr-TR" sz="2800" dirty="0">
              <a:solidFill>
                <a:schemeClr val="accent1">
                  <a:lumMod val="20000"/>
                  <a:lumOff val="80000"/>
                </a:schemeClr>
              </a:solidFill>
            </a:endParaRPr>
          </a:p>
        </p:txBody>
      </p:sp>
      <p:sp>
        <p:nvSpPr>
          <p:cNvPr id="5" name="Metin kutusu 4"/>
          <p:cNvSpPr txBox="1"/>
          <p:nvPr/>
        </p:nvSpPr>
        <p:spPr>
          <a:xfrm>
            <a:off x="-14567" y="6071584"/>
            <a:ext cx="9144000" cy="646331"/>
          </a:xfrm>
          <a:prstGeom prst="rect">
            <a:avLst/>
          </a:prstGeom>
          <a:noFill/>
        </p:spPr>
        <p:txBody>
          <a:bodyPr wrap="square" rtlCol="0">
            <a:spAutoFit/>
          </a:bodyPr>
          <a:lstStyle/>
          <a:p>
            <a:pPr algn="ctr"/>
            <a:r>
              <a:rPr lang="tr-TR" b="1" dirty="0" smtClean="0">
                <a:solidFill>
                  <a:srgbClr val="FFC000"/>
                </a:solidFill>
              </a:rPr>
              <a:t>ADANIN EN ÇOK ZİYARET EDİLEN YERLERİ ARASINDA; BİZ DE İLK TURUMUZU BURAYA YAPTIK.</a:t>
            </a:r>
          </a:p>
          <a:p>
            <a:pPr algn="ctr"/>
            <a:r>
              <a:rPr lang="tr-TR" b="1" dirty="0" smtClean="0">
                <a:solidFill>
                  <a:srgbClr val="FFC000"/>
                </a:solidFill>
              </a:rPr>
              <a:t>SAKIZ, 1566’DA OSMANLI HAKİMİYETİNE GİRMİŞ; BU YÜZDEN…</a:t>
            </a:r>
          </a:p>
        </p:txBody>
      </p:sp>
    </p:spTree>
    <p:extLst>
      <p:ext uri="{BB962C8B-B14F-4D97-AF65-F5344CB8AC3E}">
        <p14:creationId xmlns:p14="http://schemas.microsoft.com/office/powerpoint/2010/main" val="3823108326"/>
      </p:ext>
    </p:extLst>
  </p:cSld>
  <p:clrMapOvr>
    <a:masterClrMapping/>
  </p:clrMapOvr>
  <p:transition spd="slow">
    <p:randomBar dir="vert"/>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259632" y="27709"/>
            <a:ext cx="7046498" cy="603628"/>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POROS</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5" name="Dikdörtgen 4"/>
          <p:cNvSpPr/>
          <p:nvPr/>
        </p:nvSpPr>
        <p:spPr>
          <a:xfrm>
            <a:off x="0" y="6000750"/>
            <a:ext cx="9143999" cy="646331"/>
          </a:xfrm>
          <a:prstGeom prst="rect">
            <a:avLst/>
          </a:prstGeom>
        </p:spPr>
        <p:txBody>
          <a:bodyPr wrap="square">
            <a:spAutoFit/>
          </a:bodyPr>
          <a:lstStyle/>
          <a:p>
            <a:pPr algn="ctr"/>
            <a:r>
              <a:rPr lang="tr-TR" b="1" dirty="0">
                <a:solidFill>
                  <a:srgbClr val="FFC000"/>
                </a:solidFill>
              </a:rPr>
              <a:t>TARİHİ SAAT KULESİ </a:t>
            </a:r>
            <a:r>
              <a:rPr lang="tr-TR" b="1" dirty="0" smtClean="0">
                <a:solidFill>
                  <a:srgbClr val="FFC000"/>
                </a:solidFill>
              </a:rPr>
              <a:t>İLE ÜNLÜ POROS, YUKARI DOĞRU YÜKSELEN DAR VE MERDİVENLİ SOKAKLARLA OLDUKÇA ŞİRİN BİR ADA.  </a:t>
            </a:r>
            <a:endParaRPr lang="tr-TR" b="1" dirty="0">
              <a:solidFill>
                <a:srgbClr val="FFC000"/>
              </a:solidFill>
            </a:endParaRPr>
          </a:p>
        </p:txBody>
      </p:sp>
    </p:spTree>
    <p:extLst>
      <p:ext uri="{BB962C8B-B14F-4D97-AF65-F5344CB8AC3E}">
        <p14:creationId xmlns:p14="http://schemas.microsoft.com/office/powerpoint/2010/main" val="418004690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48922" y="1010955"/>
            <a:ext cx="8046156" cy="4525963"/>
          </a:xfrm>
        </p:spPr>
      </p:pic>
      <p:sp>
        <p:nvSpPr>
          <p:cNvPr id="2" name="Başlık 1"/>
          <p:cNvSpPr>
            <a:spLocks noGrp="1"/>
          </p:cNvSpPr>
          <p:nvPr>
            <p:ph type="title"/>
          </p:nvPr>
        </p:nvSpPr>
        <p:spPr>
          <a:xfrm>
            <a:off x="467544" y="83126"/>
            <a:ext cx="4680520" cy="897602"/>
          </a:xfrm>
        </p:spPr>
        <p:txBody>
          <a:bodyPr>
            <a:normAutofit fontScale="90000"/>
          </a:bodyPr>
          <a:lstStyle/>
          <a:p>
            <a:pPr algn="l"/>
            <a:r>
              <a:rPr lang="tr-TR" sz="2800" b="1" dirty="0" smtClean="0">
                <a:solidFill>
                  <a:schemeClr val="accent1">
                    <a:lumMod val="20000"/>
                    <a:lumOff val="80000"/>
                  </a:schemeClr>
                </a:solidFill>
                <a:latin typeface="Arial Black" pitchFamily="34" charset="0"/>
              </a:rPr>
              <a:t>HYDRA ADASI –</a:t>
            </a:r>
            <a:br>
              <a:rPr lang="tr-TR" sz="2800" b="1" dirty="0" smtClean="0">
                <a:solidFill>
                  <a:schemeClr val="accent1">
                    <a:lumMod val="20000"/>
                    <a:lumOff val="80000"/>
                  </a:schemeClr>
                </a:solidFill>
                <a:latin typeface="Arial Black" pitchFamily="34" charset="0"/>
              </a:rPr>
            </a:br>
            <a:r>
              <a:rPr lang="tr-TR" sz="2800" b="1" dirty="0" smtClean="0">
                <a:solidFill>
                  <a:schemeClr val="accent1">
                    <a:lumMod val="20000"/>
                    <a:lumOff val="80000"/>
                  </a:schemeClr>
                </a:solidFill>
                <a:latin typeface="Arial Black" pitchFamily="34" charset="0"/>
              </a:rPr>
              <a:t>MANDRAKE KOYU</a:t>
            </a:r>
            <a:endParaRPr lang="tr-TR" sz="2800" dirty="0">
              <a:solidFill>
                <a:schemeClr val="accent1">
                  <a:lumMod val="20000"/>
                  <a:lumOff val="80000"/>
                </a:schemeClr>
              </a:solidFill>
            </a:endParaRPr>
          </a:p>
        </p:txBody>
      </p:sp>
      <p:sp>
        <p:nvSpPr>
          <p:cNvPr id="3" name="Dikdörtgen 2"/>
          <p:cNvSpPr/>
          <p:nvPr/>
        </p:nvSpPr>
        <p:spPr>
          <a:xfrm>
            <a:off x="0" y="5657671"/>
            <a:ext cx="9144000" cy="1200329"/>
          </a:xfrm>
          <a:prstGeom prst="rect">
            <a:avLst/>
          </a:prstGeom>
        </p:spPr>
        <p:txBody>
          <a:bodyPr wrap="square">
            <a:spAutoFit/>
          </a:bodyPr>
          <a:lstStyle/>
          <a:p>
            <a:pPr algn="ctr"/>
            <a:r>
              <a:rPr lang="tr-TR" b="1" dirty="0" smtClean="0">
                <a:solidFill>
                  <a:srgbClr val="FFC000"/>
                </a:solidFill>
              </a:rPr>
              <a:t>ÇOK</a:t>
            </a:r>
            <a:r>
              <a:rPr lang="tr-TR" dirty="0" smtClean="0">
                <a:solidFill>
                  <a:prstClr val="black"/>
                </a:solidFill>
              </a:rPr>
              <a:t> </a:t>
            </a:r>
            <a:r>
              <a:rPr lang="tr-TR" b="1" dirty="0" smtClean="0">
                <a:solidFill>
                  <a:srgbClr val="FFC000"/>
                </a:solidFill>
              </a:rPr>
              <a:t>KÜÇÜK BİR LİMAN OLAN HYDRA, BALIKÇI TEKNELERİ, DENİZ TAKSİLER İLE HINCAHINÇ DOLU…TABİİ Kİ ANA LİMANDA YER BULAMADIK. KİMSE UMUTLANMASIN, BURADA YER YOK VE ŞANS ESERİ YER BULURSANIZ DA SAKIN DEMİR ATMAYIN BENCE ANCA DALGIÇ SİZİ KURTARIR.</a:t>
            </a:r>
            <a:r>
              <a:rPr lang="tr-TR" dirty="0">
                <a:solidFill>
                  <a:prstClr val="black"/>
                </a:solidFill>
              </a:rPr>
              <a:t> </a:t>
            </a:r>
            <a:r>
              <a:rPr lang="tr-TR" b="1" dirty="0" smtClean="0">
                <a:solidFill>
                  <a:srgbClr val="FFC000"/>
                </a:solidFill>
              </a:rPr>
              <a:t>1 MİL YANDAKİ MANDRAKE KOYUNA KIÇTAN KARA OLDUK. </a:t>
            </a:r>
            <a:endParaRPr lang="tr-TR" b="1" dirty="0">
              <a:solidFill>
                <a:srgbClr val="FFC000"/>
              </a:solidFill>
            </a:endParaRPr>
          </a:p>
        </p:txBody>
      </p:sp>
      <p:sp>
        <p:nvSpPr>
          <p:cNvPr id="9" name="Metin kutusu 8"/>
          <p:cNvSpPr txBox="1"/>
          <p:nvPr/>
        </p:nvSpPr>
        <p:spPr>
          <a:xfrm>
            <a:off x="6228184" y="188640"/>
            <a:ext cx="2509491" cy="646331"/>
          </a:xfrm>
          <a:prstGeom prst="rect">
            <a:avLst/>
          </a:prstGeom>
          <a:noFill/>
        </p:spPr>
        <p:txBody>
          <a:bodyPr wrap="square" rtlCol="0">
            <a:spAutoFit/>
          </a:bodyPr>
          <a:lstStyle/>
          <a:p>
            <a:pPr algn="r"/>
            <a:r>
              <a:rPr lang="tr-TR" b="1" dirty="0" smtClean="0">
                <a:solidFill>
                  <a:schemeClr val="bg1"/>
                </a:solidFill>
              </a:rPr>
              <a:t>37°21’.05N – 23°28’.08E</a:t>
            </a:r>
          </a:p>
          <a:p>
            <a:pPr algn="r"/>
            <a:r>
              <a:rPr lang="tr-TR" b="1" dirty="0" smtClean="0">
                <a:solidFill>
                  <a:schemeClr val="bg1"/>
                </a:solidFill>
              </a:rPr>
              <a:t>4 Ağustos– 5 Ağustos</a:t>
            </a:r>
          </a:p>
        </p:txBody>
      </p:sp>
    </p:spTree>
    <p:extLst>
      <p:ext uri="{BB962C8B-B14F-4D97-AF65-F5344CB8AC3E}">
        <p14:creationId xmlns:p14="http://schemas.microsoft.com/office/powerpoint/2010/main" val="37774261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259632" y="27709"/>
            <a:ext cx="7046498" cy="603628"/>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HYDRA</a:t>
            </a:r>
            <a:endParaRPr lang="tr-TR" sz="2800" dirty="0">
              <a:solidFill>
                <a:schemeClr val="accent1">
                  <a:lumMod val="20000"/>
                  <a:lumOff val="80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 y="548680"/>
            <a:ext cx="9144000" cy="5143500"/>
          </a:xfrm>
          <a:prstGeom prst="rect">
            <a:avLst/>
          </a:prstGeom>
        </p:spPr>
      </p:pic>
      <p:sp>
        <p:nvSpPr>
          <p:cNvPr id="5" name="Dikdörtgen 4"/>
          <p:cNvSpPr/>
          <p:nvPr/>
        </p:nvSpPr>
        <p:spPr>
          <a:xfrm>
            <a:off x="-20750" y="5700119"/>
            <a:ext cx="9143822" cy="1200329"/>
          </a:xfrm>
          <a:prstGeom prst="rect">
            <a:avLst/>
          </a:prstGeom>
        </p:spPr>
        <p:txBody>
          <a:bodyPr wrap="square">
            <a:spAutoFit/>
          </a:bodyPr>
          <a:lstStyle/>
          <a:p>
            <a:pPr algn="ctr"/>
            <a:r>
              <a:rPr lang="tr-TR" b="1" dirty="0" smtClean="0">
                <a:solidFill>
                  <a:srgbClr val="FFC000"/>
                </a:solidFill>
              </a:rPr>
              <a:t>AKŞAMÜSTÜ DENİZ TAKSİ ÇAĞIRDIK. GİDİŞ-GELİŞ TOPLAM 30 EURO...  </a:t>
            </a:r>
          </a:p>
          <a:p>
            <a:pPr algn="ctr"/>
            <a:r>
              <a:rPr lang="tr-TR" b="1" dirty="0" smtClean="0">
                <a:solidFill>
                  <a:srgbClr val="FFC000"/>
                </a:solidFill>
              </a:rPr>
              <a:t>ŞEHİRDE ARABA SAYISI YOK DENECEK KADAR AZ. DAR VE DİK MERDİVENLİ SOKAKLARDA KATIRLAR YARDIMIYLA TAŞIMACILIK YAPILIYOR. </a:t>
            </a:r>
          </a:p>
          <a:p>
            <a:pPr algn="ctr"/>
            <a:r>
              <a:rPr lang="tr-TR" b="1" dirty="0" smtClean="0">
                <a:solidFill>
                  <a:srgbClr val="FFC000"/>
                </a:solidFill>
              </a:rPr>
              <a:t>BURAYI ÜNLÜLER ÇOK TERCİH EDİYORLARMIŞ.</a:t>
            </a:r>
            <a:endParaRPr lang="tr-TR" b="1" dirty="0">
              <a:solidFill>
                <a:srgbClr val="FFC000"/>
              </a:solidFill>
            </a:endParaRPr>
          </a:p>
        </p:txBody>
      </p:sp>
    </p:spTree>
    <p:extLst>
      <p:ext uri="{BB962C8B-B14F-4D97-AF65-F5344CB8AC3E}">
        <p14:creationId xmlns:p14="http://schemas.microsoft.com/office/powerpoint/2010/main" val="39972682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0"/>
            <a:ext cx="4032448" cy="849916"/>
          </a:xfrm>
        </p:spPr>
        <p:txBody>
          <a:bodyPr>
            <a:normAutofit/>
          </a:bodyPr>
          <a:lstStyle/>
          <a:p>
            <a:pPr>
              <a:lnSpc>
                <a:spcPct val="150000"/>
              </a:lnSpc>
            </a:pPr>
            <a:r>
              <a:rPr lang="tr-TR" sz="2800" b="1" dirty="0" smtClean="0">
                <a:solidFill>
                  <a:schemeClr val="accent1">
                    <a:lumMod val="20000"/>
                    <a:lumOff val="80000"/>
                  </a:schemeClr>
                </a:solidFill>
                <a:latin typeface="Arial Black" pitchFamily="34" charset="0"/>
              </a:rPr>
              <a:t>SPETSES ADASI</a:t>
            </a:r>
            <a:endParaRPr lang="tr-TR" sz="2800" dirty="0">
              <a:solidFill>
                <a:schemeClr val="accent1">
                  <a:lumMod val="20000"/>
                  <a:lumOff val="80000"/>
                </a:schemeClr>
              </a:solidFill>
            </a:endParaRPr>
          </a:p>
        </p:txBody>
      </p:sp>
      <p:sp>
        <p:nvSpPr>
          <p:cNvPr id="3" name="Dikdörtgen 2"/>
          <p:cNvSpPr/>
          <p:nvPr/>
        </p:nvSpPr>
        <p:spPr>
          <a:xfrm>
            <a:off x="0" y="6000750"/>
            <a:ext cx="9123072" cy="923330"/>
          </a:xfrm>
          <a:prstGeom prst="rect">
            <a:avLst/>
          </a:prstGeom>
        </p:spPr>
        <p:txBody>
          <a:bodyPr wrap="square">
            <a:spAutoFit/>
          </a:bodyPr>
          <a:lstStyle/>
          <a:p>
            <a:pPr algn="ctr"/>
            <a:r>
              <a:rPr lang="tr-TR" b="1" dirty="0" smtClean="0">
                <a:solidFill>
                  <a:srgbClr val="FFC000"/>
                </a:solidFill>
              </a:rPr>
              <a:t>ASIL DEMİRLENECEK ESKİ LİMAN KALABALIK VE OLDUKÇA DAR OLUNCA BİZ DE KOYUN GİRİŞİNE DEMİR ATIP KIÇTAN KARA OLDUK. AKŞAMÜSTÜ GELEN TEKNELER ARALARA GİRDİ VE SANKİ MARİNADAYMIŞ GİBİ HERKES BİRBİRİNE ABORDA OLDU.</a:t>
            </a:r>
            <a:endParaRPr lang="tr-TR" b="1" dirty="0">
              <a:solidFill>
                <a:srgbClr val="FFC000"/>
              </a:solidFill>
            </a:endParaRPr>
          </a:p>
        </p:txBody>
      </p:sp>
      <p:sp>
        <p:nvSpPr>
          <p:cNvPr id="9" name="Metin kutusu 8"/>
          <p:cNvSpPr txBox="1"/>
          <p:nvPr/>
        </p:nvSpPr>
        <p:spPr>
          <a:xfrm>
            <a:off x="5616802" y="186311"/>
            <a:ext cx="3470952" cy="646331"/>
          </a:xfrm>
          <a:prstGeom prst="rect">
            <a:avLst/>
          </a:prstGeom>
          <a:noFill/>
        </p:spPr>
        <p:txBody>
          <a:bodyPr wrap="square" rtlCol="0">
            <a:spAutoFit/>
          </a:bodyPr>
          <a:lstStyle/>
          <a:p>
            <a:pPr algn="r"/>
            <a:r>
              <a:rPr lang="tr-TR" b="1" dirty="0" smtClean="0">
                <a:solidFill>
                  <a:schemeClr val="bg1"/>
                </a:solidFill>
              </a:rPr>
              <a:t>37°17’.08N – 23°04’.67E</a:t>
            </a:r>
          </a:p>
          <a:p>
            <a:pPr algn="r"/>
            <a:r>
              <a:rPr lang="tr-TR" b="1" dirty="0" smtClean="0">
                <a:solidFill>
                  <a:schemeClr val="bg1"/>
                </a:solidFill>
              </a:rPr>
              <a:t>5 Ağustos– 7 Ağustos 2015</a:t>
            </a: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71388953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48751" y="0"/>
            <a:ext cx="7046498" cy="603628"/>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SPETSES</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8680"/>
            <a:ext cx="9144000" cy="5143500"/>
          </a:xfrm>
          <a:prstGeom prst="rect">
            <a:avLst/>
          </a:prstGeom>
        </p:spPr>
      </p:pic>
      <p:sp>
        <p:nvSpPr>
          <p:cNvPr id="3" name="Dikdörtgen 2"/>
          <p:cNvSpPr/>
          <p:nvPr/>
        </p:nvSpPr>
        <p:spPr>
          <a:xfrm>
            <a:off x="42517" y="5657671"/>
            <a:ext cx="9144000" cy="1200329"/>
          </a:xfrm>
          <a:prstGeom prst="rect">
            <a:avLst/>
          </a:prstGeom>
        </p:spPr>
        <p:txBody>
          <a:bodyPr wrap="square">
            <a:spAutoFit/>
          </a:bodyPr>
          <a:lstStyle/>
          <a:p>
            <a:pPr algn="ctr"/>
            <a:r>
              <a:rPr lang="tr-TR" b="1" dirty="0" smtClean="0">
                <a:solidFill>
                  <a:srgbClr val="FFC000"/>
                </a:solidFill>
              </a:rPr>
              <a:t>ADA, YUNANİSTAN’A YERLEŞEN İNGİLİZLERİN GÖZDESİ OLMUŞ. MOTORLU TAŞIT KULLANMAK ADADA KESİNLİKLE YASAK. ULAŞIM FAYTONLARLA SAĞLANIYOR. </a:t>
            </a:r>
          </a:p>
          <a:p>
            <a:pPr algn="ctr"/>
            <a:r>
              <a:rPr lang="tr-TR" b="1" dirty="0" smtClean="0">
                <a:solidFill>
                  <a:srgbClr val="FFC000"/>
                </a:solidFill>
              </a:rPr>
              <a:t>SARONIC KÖRFEZİNDE GEZDİĞİMİZ SON ADA OLAN SPETSES, TÜM YUNAN ADALARI İÇİNDE EN PAHALISIYDI …</a:t>
            </a:r>
            <a:endParaRPr lang="tr-TR" b="1" dirty="0">
              <a:solidFill>
                <a:srgbClr val="FFC000"/>
              </a:solidFill>
            </a:endParaRPr>
          </a:p>
        </p:txBody>
      </p:sp>
      <p:pic>
        <p:nvPicPr>
          <p:cNvPr id="2050" name="Picture 2" descr="C:\Program Files\Microsoft Office\MEDIA\OFFICE14\Bullets\BD15056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3325" y="6619875"/>
            <a:ext cx="142875"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7274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0" y="41564"/>
            <a:ext cx="9036496" cy="836712"/>
          </a:xfrm>
        </p:spPr>
        <p:txBody>
          <a:bodyPr>
            <a:noAutofit/>
          </a:bodyPr>
          <a:lstStyle/>
          <a:p>
            <a:pPr>
              <a:lnSpc>
                <a:spcPct val="150000"/>
              </a:lnSpc>
            </a:pPr>
            <a:r>
              <a:rPr lang="tr-TR" sz="2800" b="1" dirty="0" smtClean="0">
                <a:solidFill>
                  <a:schemeClr val="accent1">
                    <a:lumMod val="20000"/>
                    <a:lumOff val="80000"/>
                  </a:schemeClr>
                </a:solidFill>
                <a:latin typeface="Arial Black" pitchFamily="34" charset="0"/>
              </a:rPr>
              <a:t>GÜNEY CYCLADESLER</a:t>
            </a:r>
            <a:endParaRPr lang="tr-TR" sz="2800" dirty="0">
              <a:solidFill>
                <a:schemeClr val="accent1">
                  <a:lumMod val="20000"/>
                  <a:lumOff val="80000"/>
                </a:schemeClr>
              </a:solidFill>
            </a:endParaRPr>
          </a:p>
        </p:txBody>
      </p:sp>
      <p:sp>
        <p:nvSpPr>
          <p:cNvPr id="5" name="Metin kutusu 4"/>
          <p:cNvSpPr txBox="1"/>
          <p:nvPr/>
        </p:nvSpPr>
        <p:spPr>
          <a:xfrm>
            <a:off x="5652120" y="2797201"/>
            <a:ext cx="3042741" cy="2723823"/>
          </a:xfrm>
          <a:prstGeom prst="rect">
            <a:avLst/>
          </a:prstGeom>
          <a:noFill/>
        </p:spPr>
        <p:txBody>
          <a:bodyPr wrap="square" rtlCol="0">
            <a:spAutoFit/>
          </a:bodyPr>
          <a:lstStyle/>
          <a:p>
            <a:pPr marL="285750" indent="-285750">
              <a:lnSpc>
                <a:spcPct val="200000"/>
              </a:lnSpc>
              <a:buFont typeface="Arial" pitchFamily="34" charset="0"/>
              <a:buChar char="•"/>
            </a:pPr>
            <a:r>
              <a:rPr lang="tr-TR" b="1" dirty="0" smtClean="0">
                <a:solidFill>
                  <a:srgbClr val="FFC000"/>
                </a:solidFill>
              </a:rPr>
              <a:t>MİLOS ADASI</a:t>
            </a:r>
          </a:p>
          <a:p>
            <a:pPr marL="285750" indent="-285750">
              <a:lnSpc>
                <a:spcPct val="200000"/>
              </a:lnSpc>
              <a:buFont typeface="Arial" pitchFamily="34" charset="0"/>
              <a:buChar char="•"/>
            </a:pPr>
            <a:r>
              <a:rPr lang="tr-TR" b="1" dirty="0" smtClean="0">
                <a:solidFill>
                  <a:srgbClr val="FFC000"/>
                </a:solidFill>
              </a:rPr>
              <a:t>FOLEGANDROS </a:t>
            </a:r>
            <a:r>
              <a:rPr lang="tr-TR" b="1" dirty="0">
                <a:solidFill>
                  <a:srgbClr val="FFC000"/>
                </a:solidFill>
              </a:rPr>
              <a:t>ADASI</a:t>
            </a:r>
          </a:p>
          <a:p>
            <a:pPr marL="285750" indent="-285750">
              <a:lnSpc>
                <a:spcPct val="200000"/>
              </a:lnSpc>
              <a:buFont typeface="Arial" pitchFamily="34" charset="0"/>
              <a:buChar char="•"/>
            </a:pPr>
            <a:r>
              <a:rPr lang="tr-TR" b="1" dirty="0" smtClean="0">
                <a:solidFill>
                  <a:srgbClr val="FFC000"/>
                </a:solidFill>
              </a:rPr>
              <a:t>SKINOS </a:t>
            </a:r>
            <a:r>
              <a:rPr lang="tr-TR" b="1" dirty="0">
                <a:solidFill>
                  <a:srgbClr val="FFC000"/>
                </a:solidFill>
              </a:rPr>
              <a:t>ADASI</a:t>
            </a:r>
          </a:p>
          <a:p>
            <a:pPr marL="285750" indent="-285750">
              <a:lnSpc>
                <a:spcPct val="200000"/>
              </a:lnSpc>
              <a:buFont typeface="Arial" pitchFamily="34" charset="0"/>
              <a:buChar char="•"/>
            </a:pPr>
            <a:r>
              <a:rPr lang="tr-TR" b="1" dirty="0" smtClean="0">
                <a:solidFill>
                  <a:srgbClr val="FFC000"/>
                </a:solidFill>
              </a:rPr>
              <a:t>IOS ADASI</a:t>
            </a:r>
            <a:endParaRPr lang="tr-TR" b="1" dirty="0">
              <a:solidFill>
                <a:srgbClr val="FFC000"/>
              </a:solidFill>
            </a:endParaRPr>
          </a:p>
          <a:p>
            <a:pPr>
              <a:lnSpc>
                <a:spcPct val="150000"/>
              </a:lnSpc>
            </a:pPr>
            <a:endParaRPr lang="tr-TR" b="1" dirty="0">
              <a:solidFill>
                <a:prstClr val="white"/>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052736"/>
            <a:ext cx="5256584" cy="5312406"/>
          </a:xfrm>
          <a:prstGeom prst="rect">
            <a:avLst/>
          </a:prstGeom>
        </p:spPr>
      </p:pic>
    </p:spTree>
    <p:extLst>
      <p:ext uri="{BB962C8B-B14F-4D97-AF65-F5344CB8AC3E}">
        <p14:creationId xmlns:p14="http://schemas.microsoft.com/office/powerpoint/2010/main" val="2198502201"/>
      </p:ext>
    </p:extLst>
  </p:cSld>
  <p:clrMapOvr>
    <a:masterClrMapping/>
  </p:clrMapOvr>
  <p:transition spd="slow">
    <p:wheel spokes="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7" name="Metin kutusu 6"/>
          <p:cNvSpPr txBox="1"/>
          <p:nvPr/>
        </p:nvSpPr>
        <p:spPr>
          <a:xfrm>
            <a:off x="6521215" y="1672849"/>
            <a:ext cx="2771800" cy="4247317"/>
          </a:xfrm>
          <a:prstGeom prst="rect">
            <a:avLst/>
          </a:prstGeom>
          <a:noFill/>
        </p:spPr>
        <p:txBody>
          <a:bodyPr wrap="square" rtlCol="0">
            <a:spAutoFit/>
          </a:bodyPr>
          <a:lstStyle/>
          <a:p>
            <a:pPr>
              <a:lnSpc>
                <a:spcPct val="150000"/>
              </a:lnSpc>
            </a:pPr>
            <a:r>
              <a:rPr lang="tr-TR" b="1" dirty="0" smtClean="0">
                <a:solidFill>
                  <a:srgbClr val="FFC000"/>
                </a:solidFill>
              </a:rPr>
              <a:t>ADAMAS LİMANI</a:t>
            </a:r>
          </a:p>
          <a:p>
            <a:pPr>
              <a:lnSpc>
                <a:spcPct val="150000"/>
              </a:lnSpc>
            </a:pPr>
            <a:r>
              <a:rPr lang="tr-TR" b="1" dirty="0" smtClean="0">
                <a:solidFill>
                  <a:prstClr val="white"/>
                </a:solidFill>
              </a:rPr>
              <a:t>SARAKINIKO </a:t>
            </a:r>
          </a:p>
          <a:p>
            <a:pPr>
              <a:lnSpc>
                <a:spcPct val="150000"/>
              </a:lnSpc>
            </a:pPr>
            <a:r>
              <a:rPr lang="tr-TR" b="1" dirty="0" smtClean="0">
                <a:solidFill>
                  <a:prstClr val="white"/>
                </a:solidFill>
              </a:rPr>
              <a:t>POLLONIA </a:t>
            </a:r>
          </a:p>
          <a:p>
            <a:pPr>
              <a:lnSpc>
                <a:spcPct val="150000"/>
              </a:lnSpc>
            </a:pPr>
            <a:r>
              <a:rPr lang="tr-TR" b="1" dirty="0" smtClean="0">
                <a:solidFill>
                  <a:prstClr val="white"/>
                </a:solidFill>
              </a:rPr>
              <a:t>KLIMA KÖYÜ</a:t>
            </a:r>
          </a:p>
          <a:p>
            <a:pPr>
              <a:lnSpc>
                <a:spcPct val="150000"/>
              </a:lnSpc>
            </a:pPr>
            <a:r>
              <a:rPr lang="tr-TR" b="1" dirty="0" smtClean="0">
                <a:solidFill>
                  <a:prstClr val="white"/>
                </a:solidFill>
              </a:rPr>
              <a:t>PLAKA KÖYÜ</a:t>
            </a:r>
          </a:p>
          <a:p>
            <a:pPr>
              <a:lnSpc>
                <a:spcPct val="150000"/>
              </a:lnSpc>
            </a:pPr>
            <a:r>
              <a:rPr lang="tr-TR" b="1" dirty="0" smtClean="0">
                <a:solidFill>
                  <a:prstClr val="white"/>
                </a:solidFill>
              </a:rPr>
              <a:t>KATAKOMBLAR</a:t>
            </a:r>
          </a:p>
          <a:p>
            <a:pPr>
              <a:lnSpc>
                <a:spcPct val="150000"/>
              </a:lnSpc>
            </a:pPr>
            <a:r>
              <a:rPr lang="tr-TR" b="1" dirty="0" smtClean="0">
                <a:solidFill>
                  <a:prstClr val="white"/>
                </a:solidFill>
              </a:rPr>
              <a:t>MANDRAKE KOYU</a:t>
            </a:r>
          </a:p>
          <a:p>
            <a:pPr>
              <a:lnSpc>
                <a:spcPct val="150000"/>
              </a:lnSpc>
            </a:pPr>
            <a:r>
              <a:rPr lang="tr-TR" b="1" dirty="0" smtClean="0">
                <a:solidFill>
                  <a:prstClr val="white"/>
                </a:solidFill>
              </a:rPr>
              <a:t>KYRIAKI KOYU</a:t>
            </a:r>
          </a:p>
          <a:p>
            <a:pPr>
              <a:lnSpc>
                <a:spcPct val="150000"/>
              </a:lnSpc>
            </a:pPr>
            <a:r>
              <a:rPr lang="tr-TR" b="1" dirty="0" smtClean="0">
                <a:solidFill>
                  <a:prstClr val="white"/>
                </a:solidFill>
              </a:rPr>
              <a:t>PROVATAS KOYU</a:t>
            </a:r>
          </a:p>
          <a:p>
            <a:pPr>
              <a:lnSpc>
                <a:spcPct val="150000"/>
              </a:lnSpc>
            </a:pPr>
            <a:r>
              <a:rPr lang="tr-TR" b="1" dirty="0" smtClean="0">
                <a:solidFill>
                  <a:srgbClr val="FFC000"/>
                </a:solidFill>
              </a:rPr>
              <a:t>KLEFTIKO KOYU</a:t>
            </a:r>
          </a:p>
        </p:txBody>
      </p:sp>
      <p:sp>
        <p:nvSpPr>
          <p:cNvPr id="8" name="Başlık 1"/>
          <p:cNvSpPr>
            <a:spLocks noGrp="1"/>
          </p:cNvSpPr>
          <p:nvPr>
            <p:ph type="title"/>
          </p:nvPr>
        </p:nvSpPr>
        <p:spPr>
          <a:xfrm>
            <a:off x="6480820" y="404664"/>
            <a:ext cx="2416659" cy="980728"/>
          </a:xfrm>
        </p:spPr>
        <p:txBody>
          <a:bodyPr>
            <a:noAutofit/>
          </a:bodyPr>
          <a:lstStyle/>
          <a:p>
            <a:pPr algn="l"/>
            <a:r>
              <a:rPr lang="tr-TR" sz="2400" dirty="0" smtClean="0">
                <a:solidFill>
                  <a:schemeClr val="accent1">
                    <a:lumMod val="40000"/>
                    <a:lumOff val="60000"/>
                  </a:schemeClr>
                </a:solidFill>
                <a:latin typeface="Arial Black" pitchFamily="34" charset="0"/>
              </a:rPr>
              <a:t>MILOS ADASI</a:t>
            </a:r>
            <a:endParaRPr lang="tr-TR" sz="2400" dirty="0">
              <a:solidFill>
                <a:schemeClr val="accent1">
                  <a:lumMod val="40000"/>
                  <a:lumOff val="60000"/>
                </a:schemeClr>
              </a:solidFill>
            </a:endParaRPr>
          </a:p>
        </p:txBody>
      </p:sp>
      <p:pic>
        <p:nvPicPr>
          <p:cNvPr id="3" name="İçerik Yer Tutucusu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157" y="548680"/>
            <a:ext cx="6200024" cy="5903501"/>
          </a:xfrm>
        </p:spPr>
      </p:pic>
      <p:sp>
        <p:nvSpPr>
          <p:cNvPr id="9" name="Metin kutusu 8"/>
          <p:cNvSpPr txBox="1"/>
          <p:nvPr/>
        </p:nvSpPr>
        <p:spPr>
          <a:xfrm>
            <a:off x="6521215" y="1295877"/>
            <a:ext cx="2376264" cy="369332"/>
          </a:xfrm>
          <a:prstGeom prst="rect">
            <a:avLst/>
          </a:prstGeom>
          <a:noFill/>
        </p:spPr>
        <p:txBody>
          <a:bodyPr wrap="square" rtlCol="0">
            <a:spAutoFit/>
          </a:bodyPr>
          <a:lstStyle/>
          <a:p>
            <a:r>
              <a:rPr lang="tr-TR" b="1" dirty="0" smtClean="0">
                <a:solidFill>
                  <a:srgbClr val="00B0F0"/>
                </a:solidFill>
              </a:rPr>
              <a:t>7 Ağustos– 11 Ağustos</a:t>
            </a:r>
          </a:p>
        </p:txBody>
      </p:sp>
    </p:spTree>
    <p:extLst>
      <p:ext uri="{BB962C8B-B14F-4D97-AF65-F5344CB8AC3E}">
        <p14:creationId xmlns:p14="http://schemas.microsoft.com/office/powerpoint/2010/main" val="872951698"/>
      </p:ext>
    </p:extLst>
  </p:cSld>
  <p:clrMapOvr>
    <a:masterClrMapping/>
  </p:clrMapOvr>
  <p:transition spd="slow">
    <p:randomBar dir="vert"/>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547664" y="7334"/>
            <a:ext cx="6264696" cy="849916"/>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MILOS ADASI - ADAMAS LİMANI</a:t>
            </a:r>
            <a:endParaRPr lang="tr-TR" sz="2800" dirty="0">
              <a:solidFill>
                <a:schemeClr val="accent1">
                  <a:lumMod val="20000"/>
                  <a:lumOff val="80000"/>
                </a:schemeClr>
              </a:solidFill>
            </a:endParaRP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4" name="Dikdörtgen 3"/>
          <p:cNvSpPr/>
          <p:nvPr/>
        </p:nvSpPr>
        <p:spPr>
          <a:xfrm>
            <a:off x="0" y="5989497"/>
            <a:ext cx="9144000" cy="646331"/>
          </a:xfrm>
          <a:prstGeom prst="rect">
            <a:avLst/>
          </a:prstGeom>
        </p:spPr>
        <p:txBody>
          <a:bodyPr wrap="square">
            <a:spAutoFit/>
          </a:bodyPr>
          <a:lstStyle/>
          <a:p>
            <a:pPr algn="ctr"/>
            <a:r>
              <a:rPr lang="tr-TR" b="1" dirty="0" smtClean="0">
                <a:solidFill>
                  <a:srgbClr val="FFC000"/>
                </a:solidFill>
              </a:rPr>
              <a:t>YÜZER «T» İSKELEYE TONOZ ALARAK BAĞLANDIK. BÜYÜK CRUİSE GEMİLERİ VE FERİBOTLAR  LİMAN İÇİNDE GEREĞİNDEN FAZLA DALGA YAPABİLİYORLAR.</a:t>
            </a:r>
          </a:p>
        </p:txBody>
      </p:sp>
      <p:sp>
        <p:nvSpPr>
          <p:cNvPr id="9" name="Metin kutusu 8"/>
          <p:cNvSpPr txBox="1"/>
          <p:nvPr/>
        </p:nvSpPr>
        <p:spPr>
          <a:xfrm>
            <a:off x="0" y="3645024"/>
            <a:ext cx="3034680" cy="646331"/>
          </a:xfrm>
          <a:prstGeom prst="rect">
            <a:avLst/>
          </a:prstGeom>
          <a:noFill/>
        </p:spPr>
        <p:txBody>
          <a:bodyPr wrap="square" rtlCol="0">
            <a:spAutoFit/>
          </a:bodyPr>
          <a:lstStyle/>
          <a:p>
            <a:r>
              <a:rPr lang="tr-TR" b="1" dirty="0" smtClean="0">
                <a:solidFill>
                  <a:prstClr val="white"/>
                </a:solidFill>
              </a:rPr>
              <a:t>36°43’.44N – 24°26’.82E</a:t>
            </a:r>
          </a:p>
          <a:p>
            <a:r>
              <a:rPr lang="tr-TR" b="1" dirty="0">
                <a:solidFill>
                  <a:prstClr val="white"/>
                </a:solidFill>
              </a:rPr>
              <a:t>7</a:t>
            </a:r>
            <a:r>
              <a:rPr lang="tr-TR" b="1" dirty="0" smtClean="0">
                <a:solidFill>
                  <a:prstClr val="white"/>
                </a:solidFill>
              </a:rPr>
              <a:t> Ağustos– 10 Ağustos 2015</a:t>
            </a:r>
          </a:p>
        </p:txBody>
      </p:sp>
      <p:sp>
        <p:nvSpPr>
          <p:cNvPr id="8" name="Metin kutusu 7"/>
          <p:cNvSpPr txBox="1"/>
          <p:nvPr/>
        </p:nvSpPr>
        <p:spPr>
          <a:xfrm>
            <a:off x="-21348" y="857250"/>
            <a:ext cx="3034680" cy="923330"/>
          </a:xfrm>
          <a:prstGeom prst="rect">
            <a:avLst/>
          </a:prstGeom>
          <a:noFill/>
        </p:spPr>
        <p:txBody>
          <a:bodyPr wrap="square" rtlCol="0">
            <a:spAutoFit/>
          </a:bodyPr>
          <a:lstStyle/>
          <a:p>
            <a:r>
              <a:rPr lang="tr-TR" b="1" dirty="0" smtClean="0">
                <a:solidFill>
                  <a:prstClr val="white"/>
                </a:solidFill>
              </a:rPr>
              <a:t>LİMAN ÜCRETİ 	7€</a:t>
            </a:r>
          </a:p>
          <a:p>
            <a:r>
              <a:rPr lang="tr-TR" b="1" dirty="0" smtClean="0">
                <a:solidFill>
                  <a:prstClr val="white"/>
                </a:solidFill>
              </a:rPr>
              <a:t>ELEKTRİK		5€</a:t>
            </a:r>
          </a:p>
          <a:p>
            <a:r>
              <a:rPr lang="tr-TR" b="1" dirty="0" smtClean="0">
                <a:solidFill>
                  <a:prstClr val="white"/>
                </a:solidFill>
              </a:rPr>
              <a:t>SU		5€	 </a:t>
            </a:r>
          </a:p>
        </p:txBody>
      </p:sp>
    </p:spTree>
    <p:extLst>
      <p:ext uri="{BB962C8B-B14F-4D97-AF65-F5344CB8AC3E}">
        <p14:creationId xmlns:p14="http://schemas.microsoft.com/office/powerpoint/2010/main" val="10251014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979712" y="1"/>
            <a:ext cx="5472608" cy="692696"/>
          </a:xfrm>
        </p:spPr>
        <p:txBody>
          <a:bodyPr>
            <a:normAutofit fontScale="90000"/>
          </a:bodyPr>
          <a:lstStyle/>
          <a:p>
            <a:pPr>
              <a:lnSpc>
                <a:spcPct val="150000"/>
              </a:lnSpc>
            </a:pPr>
            <a:r>
              <a:rPr lang="tr-TR" sz="2800" b="1" dirty="0" smtClean="0">
                <a:solidFill>
                  <a:schemeClr val="accent1">
                    <a:lumMod val="20000"/>
                    <a:lumOff val="80000"/>
                  </a:schemeClr>
                </a:solidFill>
                <a:latin typeface="Arial Black" pitchFamily="34" charset="0"/>
              </a:rPr>
              <a:t>SARAKINIKO</a:t>
            </a:r>
            <a:endParaRPr lang="tr-TR" sz="2800" dirty="0">
              <a:solidFill>
                <a:schemeClr val="accent1">
                  <a:lumMod val="20000"/>
                  <a:lumOff val="80000"/>
                </a:schemeClr>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2696"/>
            <a:ext cx="9144000" cy="5143500"/>
          </a:xfrm>
          <a:prstGeom prst="rect">
            <a:avLst/>
          </a:prstGeom>
        </p:spPr>
      </p:pic>
      <p:sp>
        <p:nvSpPr>
          <p:cNvPr id="3" name="Dikdörtgen 2"/>
          <p:cNvSpPr/>
          <p:nvPr/>
        </p:nvSpPr>
        <p:spPr>
          <a:xfrm>
            <a:off x="0" y="5910450"/>
            <a:ext cx="9144000" cy="923330"/>
          </a:xfrm>
          <a:prstGeom prst="rect">
            <a:avLst/>
          </a:prstGeom>
        </p:spPr>
        <p:txBody>
          <a:bodyPr wrap="square">
            <a:spAutoFit/>
          </a:bodyPr>
          <a:lstStyle/>
          <a:p>
            <a:pPr algn="ctr"/>
            <a:r>
              <a:rPr lang="tr-TR" b="1" dirty="0" smtClean="0">
                <a:solidFill>
                  <a:srgbClr val="FFC000"/>
                </a:solidFill>
              </a:rPr>
              <a:t>İLK DURAĞIMIZ SARAKİNİKO DOĞAL OLUŞUMLARI İLE PAMUKKALE’Yİ ANDIRIYOR</a:t>
            </a:r>
            <a:r>
              <a:rPr lang="tr-TR" b="1" dirty="0">
                <a:solidFill>
                  <a:srgbClr val="FFC000"/>
                </a:solidFill>
              </a:rPr>
              <a:t>. </a:t>
            </a:r>
            <a:endParaRPr lang="tr-TR" b="1" dirty="0" smtClean="0">
              <a:solidFill>
                <a:srgbClr val="FFC000"/>
              </a:solidFill>
            </a:endParaRPr>
          </a:p>
          <a:p>
            <a:pPr algn="ctr"/>
            <a:r>
              <a:rPr lang="tr-TR" b="1" dirty="0" smtClean="0">
                <a:solidFill>
                  <a:srgbClr val="FFC000"/>
                </a:solidFill>
              </a:rPr>
              <a:t>MİLOS</a:t>
            </a:r>
            <a:r>
              <a:rPr lang="tr-TR" b="1" dirty="0">
                <a:solidFill>
                  <a:srgbClr val="FFC000"/>
                </a:solidFill>
              </a:rPr>
              <a:t>, KAYA OLUŞUMLARI, SICAK SU KAYNAKLARI, KAYALIKLAR ÜZERİNDEKİ KÖYLERİ İLE GÖRÜLMEYE DEĞER BİR </a:t>
            </a:r>
            <a:r>
              <a:rPr lang="tr-TR" b="1" dirty="0" smtClean="0">
                <a:solidFill>
                  <a:srgbClr val="FFC000"/>
                </a:solidFill>
              </a:rPr>
              <a:t> YANARDAĞ ADASI… </a:t>
            </a:r>
            <a:endParaRPr lang="tr-TR" b="1" dirty="0">
              <a:solidFill>
                <a:srgbClr val="FFC000"/>
              </a:solidFill>
            </a:endParaRPr>
          </a:p>
        </p:txBody>
      </p:sp>
    </p:spTree>
    <p:extLst>
      <p:ext uri="{BB962C8B-B14F-4D97-AF65-F5344CB8AC3E}">
        <p14:creationId xmlns:p14="http://schemas.microsoft.com/office/powerpoint/2010/main" val="26260895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835696" y="0"/>
            <a:ext cx="5472608" cy="873675"/>
          </a:xfrm>
        </p:spPr>
        <p:txBody>
          <a:bodyPr>
            <a:normAutofit/>
          </a:bodyPr>
          <a:lstStyle/>
          <a:p>
            <a:pPr>
              <a:lnSpc>
                <a:spcPct val="150000"/>
              </a:lnSpc>
            </a:pPr>
            <a:r>
              <a:rPr lang="tr-TR" sz="2800" b="1" dirty="0" smtClean="0">
                <a:solidFill>
                  <a:schemeClr val="accent1">
                    <a:lumMod val="20000"/>
                    <a:lumOff val="80000"/>
                  </a:schemeClr>
                </a:solidFill>
                <a:latin typeface="Arial Black" pitchFamily="34" charset="0"/>
              </a:rPr>
              <a:t>KLIMA</a:t>
            </a:r>
            <a:endParaRPr lang="tr-TR" sz="2800" dirty="0">
              <a:solidFill>
                <a:schemeClr val="accent1">
                  <a:lumMod val="20000"/>
                  <a:lumOff val="80000"/>
                </a:schemeClr>
              </a:solidFill>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66950"/>
            <a:ext cx="9144000" cy="5143500"/>
          </a:xfrm>
          <a:prstGeom prst="rect">
            <a:avLst/>
          </a:prstGeom>
        </p:spPr>
      </p:pic>
      <p:sp>
        <p:nvSpPr>
          <p:cNvPr id="3" name="Dikdörtgen 2"/>
          <p:cNvSpPr/>
          <p:nvPr/>
        </p:nvSpPr>
        <p:spPr>
          <a:xfrm>
            <a:off x="0" y="5910450"/>
            <a:ext cx="9144000" cy="947550"/>
          </a:xfrm>
          <a:prstGeom prst="rect">
            <a:avLst/>
          </a:prstGeom>
        </p:spPr>
        <p:txBody>
          <a:bodyPr wrap="square">
            <a:spAutoFit/>
          </a:bodyPr>
          <a:lstStyle/>
          <a:p>
            <a:pPr algn="ctr"/>
            <a:r>
              <a:rPr lang="tr-TR" b="1" dirty="0" smtClean="0">
                <a:solidFill>
                  <a:srgbClr val="FFC000"/>
                </a:solidFill>
              </a:rPr>
              <a:t>SARAKİNİKO’DAN KLİMA’YA GELDİK. </a:t>
            </a:r>
          </a:p>
          <a:p>
            <a:pPr algn="ctr"/>
            <a:r>
              <a:rPr lang="tr-TR" b="1" dirty="0" smtClean="0">
                <a:solidFill>
                  <a:srgbClr val="FFC000"/>
                </a:solidFill>
              </a:rPr>
              <a:t>BURASI  İKİ KATLI, RENKLİ KAPI, PENCERE VE KEPENKLERLE SÜSLÜ BEYAZ BİNALARIYLA ŞİRİN BİR SAHİL KÖYÜ… </a:t>
            </a:r>
            <a:endParaRPr lang="tr-TR" b="1" dirty="0">
              <a:solidFill>
                <a:srgbClr val="FFC000"/>
              </a:solidFill>
            </a:endParaRPr>
          </a:p>
        </p:txBody>
      </p:sp>
    </p:spTree>
    <p:extLst>
      <p:ext uri="{BB962C8B-B14F-4D97-AF65-F5344CB8AC3E}">
        <p14:creationId xmlns:p14="http://schemas.microsoft.com/office/powerpoint/2010/main" val="596471460"/>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3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4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5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6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7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9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20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23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24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4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10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12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18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22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25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26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27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28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29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0.xml><?xml version="1.0" encoding="utf-8"?>
<a:theme xmlns:a="http://schemas.openxmlformats.org/drawingml/2006/main" name="30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2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3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7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8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9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6330</TotalTime>
  <Words>3553</Words>
  <Application>Microsoft Office PowerPoint</Application>
  <PresentationFormat>Ekran Gösterisi (4:3)</PresentationFormat>
  <Paragraphs>569</Paragraphs>
  <Slides>121</Slides>
  <Notes>4</Notes>
  <HiddenSlides>0</HiddenSlides>
  <MMClips>3</MMClips>
  <ScaleCrop>false</ScaleCrop>
  <HeadingPairs>
    <vt:vector size="4" baseType="variant">
      <vt:variant>
        <vt:lpstr>Tema</vt:lpstr>
      </vt:variant>
      <vt:variant>
        <vt:i4>32</vt:i4>
      </vt:variant>
      <vt:variant>
        <vt:lpstr>Slayt Başlıkları</vt:lpstr>
      </vt:variant>
      <vt:variant>
        <vt:i4>121</vt:i4>
      </vt:variant>
    </vt:vector>
  </HeadingPairs>
  <TitlesOfParts>
    <vt:vector size="153" baseType="lpstr">
      <vt:lpstr>Ofis Teması</vt:lpstr>
      <vt:lpstr>2_Ofis Teması</vt:lpstr>
      <vt:lpstr>3_Ofis Teması</vt:lpstr>
      <vt:lpstr>5_Ofis Teması</vt:lpstr>
      <vt:lpstr>6_Ofis Teması</vt:lpstr>
      <vt:lpstr>7_Ofis Teması</vt:lpstr>
      <vt:lpstr>8_Ofis Teması</vt:lpstr>
      <vt:lpstr>9_Ofis Teması</vt:lpstr>
      <vt:lpstr>11_Ofis Teması</vt:lpstr>
      <vt:lpstr>13_Ofis Teması</vt:lpstr>
      <vt:lpstr>14_Ofis Teması</vt:lpstr>
      <vt:lpstr>15_Ofis Teması</vt:lpstr>
      <vt:lpstr>16_Ofis Teması</vt:lpstr>
      <vt:lpstr>17_Ofis Teması</vt:lpstr>
      <vt:lpstr>19_Ofis Teması</vt:lpstr>
      <vt:lpstr>20_Ofis Teması</vt:lpstr>
      <vt:lpstr>23_Ofis Teması</vt:lpstr>
      <vt:lpstr>24_Ofis Teması</vt:lpstr>
      <vt:lpstr>4_Ofis Teması</vt:lpstr>
      <vt:lpstr>1_Ofis Teması</vt:lpstr>
      <vt:lpstr>10_Ofis Teması</vt:lpstr>
      <vt:lpstr>12_Ofis Teması</vt:lpstr>
      <vt:lpstr>18_Ofis Teması</vt:lpstr>
      <vt:lpstr>22_Ofis Teması</vt:lpstr>
      <vt:lpstr>25_Ofis Teması</vt:lpstr>
      <vt:lpstr>26_Ofis Teması</vt:lpstr>
      <vt:lpstr>27_Ofis Teması</vt:lpstr>
      <vt:lpstr>28_Ofis Teması</vt:lpstr>
      <vt:lpstr>29_Ofis Teması</vt:lpstr>
      <vt:lpstr>30_Ofis Teması</vt:lpstr>
      <vt:lpstr>21_Ofis Teması</vt:lpstr>
      <vt:lpstr>31_Ofis Teması</vt:lpstr>
      <vt:lpstr>Meltem &amp; Ali Rıza Sarıkaya</vt:lpstr>
      <vt:lpstr>PowerPoint Sunusu</vt:lpstr>
      <vt:lpstr>PowerPoint Sunusu</vt:lpstr>
      <vt:lpstr>SAMOS ADASI </vt:lpstr>
      <vt:lpstr>PİTAGORİON LİMANI</vt:lpstr>
      <vt:lpstr>PowerPoint Sunusu</vt:lpstr>
      <vt:lpstr>SAKIZ ADASI (KHIOS) </vt:lpstr>
      <vt:lpstr>SAKIZ LİMANI</vt:lpstr>
      <vt:lpstr>SAKIZ ADASI KALESİ</vt:lpstr>
      <vt:lpstr>PowerPoint Sunusu</vt:lpstr>
      <vt:lpstr>PYRGI</vt:lpstr>
      <vt:lpstr>OLYMPI</vt:lpstr>
      <vt:lpstr>MESTA</vt:lpstr>
      <vt:lpstr>NEA MONİ MANASTIRI</vt:lpstr>
      <vt:lpstr>PowerPoint Sunusu</vt:lpstr>
      <vt:lpstr>ANAVATOS</vt:lpstr>
      <vt:lpstr>OINOUSSA ADASI (KOYUN ADASI)</vt:lpstr>
      <vt:lpstr>OINOUSSA ADASI MANDRAKİ LİMANI</vt:lpstr>
      <vt:lpstr>PowerPoint Sunusu</vt:lpstr>
      <vt:lpstr>MİDİLLİ ADASI (LESBOS)</vt:lpstr>
      <vt:lpstr>MİTİLLİNİ LİMANI</vt:lpstr>
      <vt:lpstr>PLOMARİ UZO FABRİKASI</vt:lpstr>
      <vt:lpstr>AGIOSSOS</vt:lpstr>
      <vt:lpstr>SIGRI</vt:lpstr>
      <vt:lpstr>MONI LIMANOS MANASTIRI</vt:lpstr>
      <vt:lpstr>PowerPoint Sunusu</vt:lpstr>
      <vt:lpstr>MOLIVOS MITHIMNA LİMANI</vt:lpstr>
      <vt:lpstr>PowerPoint Sunusu</vt:lpstr>
      <vt:lpstr>PowerPoint Sunusu</vt:lpstr>
      <vt:lpstr>PETRA PANAGIA GLIKOFILOUSA KİLİSESİ</vt:lpstr>
      <vt:lpstr>PETRA AGIAS NIKOLAOS KİLİSESİ</vt:lpstr>
      <vt:lpstr>LIMNI ADASI (LIMNOS)</vt:lpstr>
      <vt:lpstr>PAVLOU KOYU</vt:lpstr>
      <vt:lpstr>MIRINA LİMANI</vt:lpstr>
      <vt:lpstr>MIRINA KALESİ</vt:lpstr>
      <vt:lpstr>PowerPoint Sunusu</vt:lpstr>
      <vt:lpstr>SARDES</vt:lpstr>
      <vt:lpstr>KONTIAS / PORTIANOU/ KONDOPOULI</vt:lpstr>
      <vt:lpstr>PowerPoint Sunusu</vt:lpstr>
      <vt:lpstr>TAŞÖZ ADASI (THASOS)</vt:lpstr>
      <vt:lpstr>ALİKİ KOYU</vt:lpstr>
      <vt:lpstr>THASOS NEA LİMANI</vt:lpstr>
      <vt:lpstr>THASOS</vt:lpstr>
      <vt:lpstr>PANAGIA KÖYÜ</vt:lpstr>
      <vt:lpstr>POTAMIA KÖYÜ ve SKALA POTAMIA</vt:lpstr>
      <vt:lpstr>MONI ARCHANGELOU MANASTIRI</vt:lpstr>
      <vt:lpstr>PowerPoint Sunusu</vt:lpstr>
      <vt:lpstr>PRINOS KÖYÜ</vt:lpstr>
      <vt:lpstr>THEOGOLOS KÖYÜ</vt:lpstr>
      <vt:lpstr>SOTIRAS</vt:lpstr>
      <vt:lpstr>PowerPoint Sunusu</vt:lpstr>
      <vt:lpstr>PowerPoint Sunusu</vt:lpstr>
      <vt:lpstr>PowerPoint Sunusu</vt:lpstr>
      <vt:lpstr>HALKIDIKI YARIMADASI (CHALKIDIKI)</vt:lpstr>
      <vt:lpstr>PANAGIA  KOYU KRIFTOS KOYU DIMITRIYAKI KOYU</vt:lpstr>
      <vt:lpstr>STAGIRA (ARISTO’NUN KÖYÜ)</vt:lpstr>
      <vt:lpstr>ARNEA KÖYÜ</vt:lpstr>
      <vt:lpstr>SELANİK</vt:lpstr>
      <vt:lpstr>SELANİK</vt:lpstr>
      <vt:lpstr>OURANOPOLI LİMANI ve AMMOULIANI ADASI</vt:lpstr>
      <vt:lpstr>AKTİ YARIMADASI </vt:lpstr>
      <vt:lpstr>PORTO KOUFO KOYU  </vt:lpstr>
      <vt:lpstr>KUZEY SPORADESLER  </vt:lpstr>
      <vt:lpstr>PELAGOS  ADASI</vt:lpstr>
      <vt:lpstr>ALONNISOS ADASI</vt:lpstr>
      <vt:lpstr>ALONNISOS ADASI TZORTI KOYU</vt:lpstr>
      <vt:lpstr>ALONISOS ADASI PATITIRI LIMANI</vt:lpstr>
      <vt:lpstr>PowerPoint Sunusu</vt:lpstr>
      <vt:lpstr>SKOPELOS ADASI </vt:lpstr>
      <vt:lpstr>SKOPELOS ADASI AGNONDAS KOYU</vt:lpstr>
      <vt:lpstr>SKOPELOS ADASI LOUTRAKI LIMANI</vt:lpstr>
      <vt:lpstr>SKOPELOS</vt:lpstr>
      <vt:lpstr>SKOPELOS</vt:lpstr>
      <vt:lpstr>AGIOS IOANNIS KİLİSESİ</vt:lpstr>
      <vt:lpstr>GLOSSA  ve AGNANTI RESTAURANT</vt:lpstr>
      <vt:lpstr>SKIATHOS ADASI</vt:lpstr>
      <vt:lpstr>SKIATHOS ADASI ANA LİMAN</vt:lpstr>
      <vt:lpstr>EVANGELISTRIAS MANASTIRI</vt:lpstr>
      <vt:lpstr>PowerPoint Sunusu</vt:lpstr>
      <vt:lpstr>EVIA – ATİNA ARASI 26 Temmuz/2 Ağustos  </vt:lpstr>
      <vt:lpstr>OREI</vt:lpstr>
      <vt:lpstr>LOUTRA AIDIPSOU</vt:lpstr>
      <vt:lpstr>KHALKIS</vt:lpstr>
      <vt:lpstr>KHALKIS GEÇİŞİ</vt:lpstr>
      <vt:lpstr>ATİNA</vt:lpstr>
      <vt:lpstr>SARONIC KÖRFEZİ</vt:lpstr>
      <vt:lpstr>AEGINA ADASI</vt:lpstr>
      <vt:lpstr>AEGINA</vt:lpstr>
      <vt:lpstr>POROS ADASI</vt:lpstr>
      <vt:lpstr>POROS</vt:lpstr>
      <vt:lpstr>HYDRA ADASI – MANDRAKE KOYU</vt:lpstr>
      <vt:lpstr>HYDRA</vt:lpstr>
      <vt:lpstr>SPETSES ADASI</vt:lpstr>
      <vt:lpstr>SPETSES</vt:lpstr>
      <vt:lpstr>GÜNEY CYCLADESLER</vt:lpstr>
      <vt:lpstr>MILOS ADASI</vt:lpstr>
      <vt:lpstr>MILOS ADASI - ADAMAS LİMANI</vt:lpstr>
      <vt:lpstr>SARAKINIKO</vt:lpstr>
      <vt:lpstr>KLIMA</vt:lpstr>
      <vt:lpstr>PLAKA ve KATAKOMBLAR</vt:lpstr>
      <vt:lpstr>KLEFTIKO KOYU</vt:lpstr>
      <vt:lpstr>FOLEGANDROS ADASI</vt:lpstr>
      <vt:lpstr>FOLEGANDROS ADASI KARAVOSTASIS KOYU</vt:lpstr>
      <vt:lpstr>FOLEGANDROS ADASI CHORA</vt:lpstr>
      <vt:lpstr>SIKINOS ADASI </vt:lpstr>
      <vt:lpstr>SKINOS ADASI</vt:lpstr>
      <vt:lpstr>SIKINOS ADASI CHORA ve VINERY MANALI</vt:lpstr>
      <vt:lpstr>IOS ADASI </vt:lpstr>
      <vt:lpstr>IOS ADASI YIALOS LİMANI</vt:lpstr>
      <vt:lpstr>IOS ADASI CHORA</vt:lpstr>
      <vt:lpstr>IOS ADASI MAGANARI KOYU</vt:lpstr>
      <vt:lpstr>ASTYPALEA ADASI </vt:lpstr>
      <vt:lpstr>ASTYPALEA ADASI</vt:lpstr>
      <vt:lpstr>ASTYPALEA ADASI CHORA</vt:lpstr>
      <vt:lpstr>NİSİROS ADASI</vt:lpstr>
      <vt:lpstr>NISYROS ADASI - PALİ</vt:lpstr>
      <vt:lpstr>NISIROS ADASI</vt:lpstr>
      <vt:lpstr>SYMİ ADASI</vt:lpstr>
      <vt:lpstr>SYMI ADASI</vt:lpstr>
      <vt:lpstr>15 Haziran 2015  19 Ağustos 2015  65 GÜN  24 ADA  46 KOY ve LİMAN  1200 NM</vt:lpstr>
      <vt:lpstr>www.moshonisandus.blogspot.com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Meltem &amp; Ali Rıza Sarıkaya</dc:title>
  <dc:creator>Toshiba</dc:creator>
  <cp:lastModifiedBy>Toshiba</cp:lastModifiedBy>
  <cp:revision>431</cp:revision>
  <dcterms:created xsi:type="dcterms:W3CDTF">2016-02-03T12:58:06Z</dcterms:created>
  <dcterms:modified xsi:type="dcterms:W3CDTF">2017-02-10T20:11:48Z</dcterms:modified>
</cp:coreProperties>
</file>